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8B41D9-723A-483D-9788-6EEE74C60068}"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A6F62-6F54-43B1-B42A-1D91DFAD8A73}" type="slidenum">
              <a:rPr lang="en-US" smtClean="0"/>
              <a:t>‹#›</a:t>
            </a:fld>
            <a:endParaRPr lang="en-US"/>
          </a:p>
        </p:txBody>
      </p:sp>
    </p:spTree>
    <p:extLst>
      <p:ext uri="{BB962C8B-B14F-4D97-AF65-F5344CB8AC3E}">
        <p14:creationId xmlns:p14="http://schemas.microsoft.com/office/powerpoint/2010/main" val="316348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B41D9-723A-483D-9788-6EEE74C60068}"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A6F62-6F54-43B1-B42A-1D91DFAD8A73}" type="slidenum">
              <a:rPr lang="en-US" smtClean="0"/>
              <a:t>‹#›</a:t>
            </a:fld>
            <a:endParaRPr lang="en-US"/>
          </a:p>
        </p:txBody>
      </p:sp>
    </p:spTree>
    <p:extLst>
      <p:ext uri="{BB962C8B-B14F-4D97-AF65-F5344CB8AC3E}">
        <p14:creationId xmlns:p14="http://schemas.microsoft.com/office/powerpoint/2010/main" val="368185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B41D9-723A-483D-9788-6EEE74C60068}"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A6F62-6F54-43B1-B42A-1D91DFAD8A73}" type="slidenum">
              <a:rPr lang="en-US" smtClean="0"/>
              <a:t>‹#›</a:t>
            </a:fld>
            <a:endParaRPr lang="en-US"/>
          </a:p>
        </p:txBody>
      </p:sp>
    </p:spTree>
    <p:extLst>
      <p:ext uri="{BB962C8B-B14F-4D97-AF65-F5344CB8AC3E}">
        <p14:creationId xmlns:p14="http://schemas.microsoft.com/office/powerpoint/2010/main" val="127858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B41D9-723A-483D-9788-6EEE74C60068}"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A6F62-6F54-43B1-B42A-1D91DFAD8A73}" type="slidenum">
              <a:rPr lang="en-US" smtClean="0"/>
              <a:t>‹#›</a:t>
            </a:fld>
            <a:endParaRPr lang="en-US"/>
          </a:p>
        </p:txBody>
      </p:sp>
    </p:spTree>
    <p:extLst>
      <p:ext uri="{BB962C8B-B14F-4D97-AF65-F5344CB8AC3E}">
        <p14:creationId xmlns:p14="http://schemas.microsoft.com/office/powerpoint/2010/main" val="353825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8B41D9-723A-483D-9788-6EEE74C60068}"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A6F62-6F54-43B1-B42A-1D91DFAD8A73}" type="slidenum">
              <a:rPr lang="en-US" smtClean="0"/>
              <a:t>‹#›</a:t>
            </a:fld>
            <a:endParaRPr lang="en-US"/>
          </a:p>
        </p:txBody>
      </p:sp>
    </p:spTree>
    <p:extLst>
      <p:ext uri="{BB962C8B-B14F-4D97-AF65-F5344CB8AC3E}">
        <p14:creationId xmlns:p14="http://schemas.microsoft.com/office/powerpoint/2010/main" val="292469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8B41D9-723A-483D-9788-6EEE74C60068}"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A6F62-6F54-43B1-B42A-1D91DFAD8A73}" type="slidenum">
              <a:rPr lang="en-US" smtClean="0"/>
              <a:t>‹#›</a:t>
            </a:fld>
            <a:endParaRPr lang="en-US"/>
          </a:p>
        </p:txBody>
      </p:sp>
    </p:spTree>
    <p:extLst>
      <p:ext uri="{BB962C8B-B14F-4D97-AF65-F5344CB8AC3E}">
        <p14:creationId xmlns:p14="http://schemas.microsoft.com/office/powerpoint/2010/main" val="324970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8B41D9-723A-483D-9788-6EEE74C60068}"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A6F62-6F54-43B1-B42A-1D91DFAD8A73}" type="slidenum">
              <a:rPr lang="en-US" smtClean="0"/>
              <a:t>‹#›</a:t>
            </a:fld>
            <a:endParaRPr lang="en-US"/>
          </a:p>
        </p:txBody>
      </p:sp>
    </p:spTree>
    <p:extLst>
      <p:ext uri="{BB962C8B-B14F-4D97-AF65-F5344CB8AC3E}">
        <p14:creationId xmlns:p14="http://schemas.microsoft.com/office/powerpoint/2010/main" val="16627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8B41D9-723A-483D-9788-6EEE74C60068}"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A6F62-6F54-43B1-B42A-1D91DFAD8A73}" type="slidenum">
              <a:rPr lang="en-US" smtClean="0"/>
              <a:t>‹#›</a:t>
            </a:fld>
            <a:endParaRPr lang="en-US"/>
          </a:p>
        </p:txBody>
      </p:sp>
    </p:spTree>
    <p:extLst>
      <p:ext uri="{BB962C8B-B14F-4D97-AF65-F5344CB8AC3E}">
        <p14:creationId xmlns:p14="http://schemas.microsoft.com/office/powerpoint/2010/main" val="2762901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B41D9-723A-483D-9788-6EEE74C60068}"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A6F62-6F54-43B1-B42A-1D91DFAD8A73}" type="slidenum">
              <a:rPr lang="en-US" smtClean="0"/>
              <a:t>‹#›</a:t>
            </a:fld>
            <a:endParaRPr lang="en-US"/>
          </a:p>
        </p:txBody>
      </p:sp>
    </p:spTree>
    <p:extLst>
      <p:ext uri="{BB962C8B-B14F-4D97-AF65-F5344CB8AC3E}">
        <p14:creationId xmlns:p14="http://schemas.microsoft.com/office/powerpoint/2010/main" val="142960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8B41D9-723A-483D-9788-6EEE74C60068}"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A6F62-6F54-43B1-B42A-1D91DFAD8A73}" type="slidenum">
              <a:rPr lang="en-US" smtClean="0"/>
              <a:t>‹#›</a:t>
            </a:fld>
            <a:endParaRPr lang="en-US"/>
          </a:p>
        </p:txBody>
      </p:sp>
    </p:spTree>
    <p:extLst>
      <p:ext uri="{BB962C8B-B14F-4D97-AF65-F5344CB8AC3E}">
        <p14:creationId xmlns:p14="http://schemas.microsoft.com/office/powerpoint/2010/main" val="2365820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8B41D9-723A-483D-9788-6EEE74C60068}"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A6F62-6F54-43B1-B42A-1D91DFAD8A73}" type="slidenum">
              <a:rPr lang="en-US" smtClean="0"/>
              <a:t>‹#›</a:t>
            </a:fld>
            <a:endParaRPr lang="en-US"/>
          </a:p>
        </p:txBody>
      </p:sp>
    </p:spTree>
    <p:extLst>
      <p:ext uri="{BB962C8B-B14F-4D97-AF65-F5344CB8AC3E}">
        <p14:creationId xmlns:p14="http://schemas.microsoft.com/office/powerpoint/2010/main" val="217416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B41D9-723A-483D-9788-6EEE74C60068}" type="datetimeFigureOut">
              <a:rPr lang="en-US" smtClean="0"/>
              <a:t>3/19/2020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A6F62-6F54-43B1-B42A-1D91DFAD8A73}" type="slidenum">
              <a:rPr lang="en-US" smtClean="0"/>
              <a:t>‹#›</a:t>
            </a:fld>
            <a:endParaRPr lang="en-US"/>
          </a:p>
        </p:txBody>
      </p:sp>
    </p:spTree>
    <p:extLst>
      <p:ext uri="{BB962C8B-B14F-4D97-AF65-F5344CB8AC3E}">
        <p14:creationId xmlns:p14="http://schemas.microsoft.com/office/powerpoint/2010/main" val="4005096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914400"/>
            <a:ext cx="6096000" cy="5181931"/>
          </a:xfrm>
          <a:prstGeom prst="rect">
            <a:avLst/>
          </a:prstGeom>
        </p:spPr>
        <p:txBody>
          <a:bodyPr wrap="square">
            <a:spAutoFit/>
          </a:bodyPr>
          <a:lstStyle/>
          <a:p>
            <a:pPr algn="ctr" rtl="1">
              <a:lnSpc>
                <a:spcPct val="115000"/>
              </a:lnSpc>
              <a:spcAft>
                <a:spcPts val="1000"/>
              </a:spcAft>
            </a:pPr>
            <a:r>
              <a:rPr lang="ar-SA" sz="6000" dirty="0">
                <a:solidFill>
                  <a:srgbClr val="FF0000"/>
                </a:solidFill>
                <a:ea typeface="Calibri"/>
              </a:rPr>
              <a:t>التخطيط </a:t>
            </a:r>
            <a:r>
              <a:rPr lang="ar-SA" sz="6000" dirty="0" smtClean="0">
                <a:solidFill>
                  <a:srgbClr val="FF0000"/>
                </a:solidFill>
                <a:ea typeface="Calibri"/>
              </a:rPr>
              <a:t>للتدريس</a:t>
            </a:r>
            <a:endParaRPr lang="en-US" sz="6000" dirty="0" smtClean="0">
              <a:solidFill>
                <a:srgbClr val="FF0000"/>
              </a:solidFill>
              <a:ea typeface="Calibri"/>
            </a:endParaRPr>
          </a:p>
          <a:p>
            <a:pPr algn="ctr" rtl="1">
              <a:lnSpc>
                <a:spcPct val="115000"/>
              </a:lnSpc>
              <a:spcAft>
                <a:spcPts val="1000"/>
              </a:spcAft>
            </a:pPr>
            <a:r>
              <a:rPr lang="ar-EG" sz="3200" dirty="0" smtClean="0">
                <a:solidFill>
                  <a:srgbClr val="0070C0"/>
                </a:solidFill>
                <a:ea typeface="Calibri"/>
                <a:cs typeface="Arial"/>
              </a:rPr>
              <a:t>(محاضرة طرق التدريس </a:t>
            </a:r>
            <a:r>
              <a:rPr lang="ar-EG" sz="3200" i="1" dirty="0" smtClean="0">
                <a:solidFill>
                  <a:srgbClr val="0070C0"/>
                </a:solidFill>
                <a:ea typeface="Calibri"/>
                <a:cs typeface="Arial"/>
              </a:rPr>
              <a:t>الأولى الكترونيا للدبلوم العام شعبة اللغة العربية)</a:t>
            </a:r>
            <a:endParaRPr lang="en-US" sz="3200" i="1" dirty="0">
              <a:solidFill>
                <a:srgbClr val="0070C0"/>
              </a:solidFill>
              <a:ea typeface="Calibri"/>
              <a:cs typeface="Arial"/>
            </a:endParaRPr>
          </a:p>
          <a:p>
            <a:pPr algn="ctr" rtl="1">
              <a:lnSpc>
                <a:spcPct val="115000"/>
              </a:lnSpc>
              <a:spcAft>
                <a:spcPts val="1000"/>
              </a:spcAft>
            </a:pPr>
            <a:r>
              <a:rPr lang="ar-SA" sz="3600" dirty="0" smtClean="0">
                <a:ea typeface="Calibri"/>
              </a:rPr>
              <a:t>اع</a:t>
            </a:r>
            <a:r>
              <a:rPr lang="ar-EG" sz="3600" dirty="0" smtClean="0">
                <a:ea typeface="Calibri"/>
              </a:rPr>
              <a:t>ــــــــ</a:t>
            </a:r>
            <a:r>
              <a:rPr lang="ar-SA" sz="3600" dirty="0" smtClean="0">
                <a:ea typeface="Calibri"/>
              </a:rPr>
              <a:t>داد</a:t>
            </a:r>
            <a:endParaRPr lang="en-US" sz="3600" dirty="0">
              <a:ea typeface="Calibri"/>
              <a:cs typeface="Arial"/>
            </a:endParaRPr>
          </a:p>
          <a:p>
            <a:pPr algn="ctr" rtl="1">
              <a:lnSpc>
                <a:spcPct val="115000"/>
              </a:lnSpc>
              <a:spcAft>
                <a:spcPts val="1000"/>
              </a:spcAft>
            </a:pPr>
            <a:r>
              <a:rPr lang="ar-SA" sz="3600" dirty="0">
                <a:ea typeface="Calibri"/>
              </a:rPr>
              <a:t>د/ سيد فهمى</a:t>
            </a:r>
            <a:endParaRPr lang="en-US" sz="3600" dirty="0">
              <a:ea typeface="Calibri"/>
              <a:cs typeface="Arial"/>
            </a:endParaRPr>
          </a:p>
          <a:p>
            <a:pPr algn="ctr"/>
            <a:r>
              <a:rPr lang="ar-SA" sz="3600" dirty="0">
                <a:ea typeface="Calibri"/>
              </a:rPr>
              <a:t>قسم المناهج وطرق التدريس </a:t>
            </a:r>
            <a:endParaRPr lang="ar-EG" sz="3600" dirty="0" smtClean="0">
              <a:ea typeface="Calibri"/>
            </a:endParaRPr>
          </a:p>
          <a:p>
            <a:pPr algn="ctr"/>
            <a:r>
              <a:rPr lang="ar-SA" sz="3600" dirty="0" smtClean="0">
                <a:ea typeface="Calibri"/>
              </a:rPr>
              <a:t>وتكنولوجيا </a:t>
            </a:r>
            <a:r>
              <a:rPr lang="ar-SA" sz="3600" dirty="0">
                <a:ea typeface="Calibri"/>
              </a:rPr>
              <a:t>التعليم</a:t>
            </a:r>
            <a:endParaRPr lang="en-US" sz="3600" dirty="0"/>
          </a:p>
        </p:txBody>
      </p:sp>
    </p:spTree>
    <p:extLst>
      <p:ext uri="{BB962C8B-B14F-4D97-AF65-F5344CB8AC3E}">
        <p14:creationId xmlns:p14="http://schemas.microsoft.com/office/powerpoint/2010/main" val="2665030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989" y="762000"/>
            <a:ext cx="7772400" cy="5170646"/>
          </a:xfrm>
          <a:prstGeom prst="rect">
            <a:avLst/>
          </a:prstGeom>
        </p:spPr>
        <p:txBody>
          <a:bodyPr wrap="square">
            <a:spAutoFit/>
          </a:bodyPr>
          <a:lstStyle/>
          <a:p>
            <a:pPr algn="r" rtl="1" fontAlgn="base">
              <a:lnSpc>
                <a:spcPts val="1800"/>
              </a:lnSpc>
            </a:pPr>
            <a:r>
              <a:rPr lang="en-US" b="1" dirty="0" smtClean="0">
                <a:solidFill>
                  <a:srgbClr val="99CC00"/>
                </a:solidFill>
                <a:effectLst/>
                <a:latin typeface="Tahoma"/>
                <a:ea typeface="Times New Roman"/>
              </a:rPr>
              <a:t>*</a:t>
            </a:r>
            <a:r>
              <a:rPr lang="ar-SA" b="1" dirty="0" smtClean="0">
                <a:solidFill>
                  <a:srgbClr val="99CC00"/>
                </a:solidFill>
                <a:effectLst/>
                <a:latin typeface="Times New Roman"/>
                <a:ea typeface="Times New Roman"/>
                <a:cs typeface="Tahoma"/>
              </a:rPr>
              <a:t>الشروط التي ينبغي توافرها في صياغة الهدف السلوكي الجيد</a:t>
            </a:r>
            <a:r>
              <a:rPr lang="en-US" b="1" dirty="0" smtClean="0">
                <a:solidFill>
                  <a:srgbClr val="99CC00"/>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1-  أن يركز الهدف على سلوك المتعلم وليس على المعلم</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a:t>
            </a:r>
            <a:r>
              <a:rPr lang="ar-SA" b="1" dirty="0" smtClean="0">
                <a:solidFill>
                  <a:srgbClr val="333333"/>
                </a:solidFill>
                <a:effectLst/>
                <a:latin typeface="Times New Roman"/>
                <a:ea typeface="Times New Roman"/>
                <a:cs typeface="Tahoma"/>
              </a:rPr>
              <a:t>مثال لهدف جيد الصياغة</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أن يستخلص المتعلم العبرة من سورة يوسف</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a:t>
            </a:r>
            <a:r>
              <a:rPr lang="ar-SA" b="1" dirty="0" smtClean="0">
                <a:solidFill>
                  <a:srgbClr val="333333"/>
                </a:solidFill>
                <a:effectLst/>
                <a:latin typeface="Times New Roman"/>
                <a:ea typeface="Times New Roman"/>
                <a:cs typeface="Tahoma"/>
              </a:rPr>
              <a:t>مثال لهدف ردئ: أن يشرح المعلم للمتعلمين العبرة من سورة يوسف</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2-  أن يصف الهدف نتاج التعلم وليس نشاط التعلم</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a:t>
            </a:r>
            <a:r>
              <a:rPr lang="ar-SA" b="1" dirty="0" smtClean="0">
                <a:solidFill>
                  <a:srgbClr val="333333"/>
                </a:solidFill>
                <a:effectLst/>
                <a:latin typeface="Times New Roman"/>
                <a:ea typeface="Times New Roman"/>
                <a:cs typeface="Tahoma"/>
              </a:rPr>
              <a:t>مثال لهدف جيد الصياغة</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أن يحدد المتعلم خمس سور مكية</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a:t>
            </a:r>
            <a:r>
              <a:rPr lang="ar-SA" b="1" dirty="0" smtClean="0">
                <a:solidFill>
                  <a:srgbClr val="333333"/>
                </a:solidFill>
                <a:effectLst/>
                <a:latin typeface="Times New Roman"/>
                <a:ea typeface="Times New Roman"/>
                <a:cs typeface="Tahoma"/>
              </a:rPr>
              <a:t>مثال لهدف ردئ</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أن يطلع المتعلم على السور المكية في الكتاب المقرر</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3-  أن تقتصر عبارة الهدف على نتاج واحد للتعلم</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a:t>
            </a:r>
            <a:r>
              <a:rPr lang="ar-SA" b="1" dirty="0" smtClean="0">
                <a:solidFill>
                  <a:srgbClr val="333333"/>
                </a:solidFill>
                <a:effectLst/>
                <a:latin typeface="Times New Roman"/>
                <a:ea typeface="Times New Roman"/>
                <a:cs typeface="Tahoma"/>
              </a:rPr>
              <a:t>مثال لهدف جيد الصياغة</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أن يحفظ المتعلم سورة النبأ المقررة عليه</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a:t>
            </a:r>
            <a:r>
              <a:rPr lang="ar-SA" b="1" dirty="0" smtClean="0">
                <a:solidFill>
                  <a:srgbClr val="333333"/>
                </a:solidFill>
                <a:effectLst/>
                <a:latin typeface="Times New Roman"/>
                <a:ea typeface="Times New Roman"/>
                <a:cs typeface="Tahoma"/>
              </a:rPr>
              <a:t>مثال لهدف ردئ الصياغة</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أن يحفظ المتعلم سورة النبأ، ويكتبها في دفتره، ويفسرها</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4-  أن يكون الهدف واضح المعنى قابلا للملاحظة والقياس</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a:t>
            </a:r>
            <a:r>
              <a:rPr lang="ar-SA" b="1" dirty="0" smtClean="0">
                <a:solidFill>
                  <a:srgbClr val="333333"/>
                </a:solidFill>
                <a:effectLst/>
                <a:latin typeface="Times New Roman"/>
                <a:ea typeface="Times New Roman"/>
                <a:cs typeface="Tahoma"/>
              </a:rPr>
              <a:t>مثال لهدف جيد الصياغة</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أن يتوضأ المتعلم وضوءاً صحيحا دون إسراف</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a:t>
            </a:r>
            <a:r>
              <a:rPr lang="ar-SA" b="1" dirty="0" smtClean="0">
                <a:solidFill>
                  <a:srgbClr val="333333"/>
                </a:solidFill>
                <a:effectLst/>
                <a:latin typeface="Times New Roman"/>
                <a:ea typeface="Times New Roman"/>
                <a:cs typeface="Tahoma"/>
              </a:rPr>
              <a:t>مثال لهدف ردئ الصياغة: أن يدافع المتعلم عن الإسلام والمسلمين</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5-  أن تتكون عبارة الهدف من : أن + فعل مضارع +فاعل +مفعول به</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كأن نقول: «أن يكتب المتعلم عناصر الدرس الرئيسة</a:t>
            </a:r>
            <a:r>
              <a:rPr lang="en-US" b="1" dirty="0" smtClean="0">
                <a:solidFill>
                  <a:srgbClr val="333333"/>
                </a:solidFill>
                <a:effectLst/>
                <a:latin typeface="Tahoma"/>
                <a:ea typeface="Times New Roman"/>
              </a:rPr>
              <a:t>»</a:t>
            </a:r>
            <a:endParaRPr lang="en-US" dirty="0">
              <a:effectLst/>
              <a:latin typeface="Times New Roman"/>
              <a:ea typeface="Times New Roman"/>
            </a:endParaRPr>
          </a:p>
        </p:txBody>
      </p:sp>
    </p:spTree>
    <p:extLst>
      <p:ext uri="{BB962C8B-B14F-4D97-AF65-F5344CB8AC3E}">
        <p14:creationId xmlns:p14="http://schemas.microsoft.com/office/powerpoint/2010/main" val="3383078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524000"/>
            <a:ext cx="6705600" cy="3785652"/>
          </a:xfrm>
          <a:prstGeom prst="rect">
            <a:avLst/>
          </a:prstGeom>
        </p:spPr>
        <p:txBody>
          <a:bodyPr wrap="square">
            <a:spAutoFit/>
          </a:bodyPr>
          <a:lstStyle/>
          <a:p>
            <a:pPr algn="r" rtl="1" fontAlgn="base">
              <a:lnSpc>
                <a:spcPts val="1800"/>
              </a:lnSpc>
            </a:pPr>
            <a:r>
              <a:rPr lang="ar-SA" b="1" dirty="0" smtClean="0">
                <a:solidFill>
                  <a:srgbClr val="FF0000"/>
                </a:solidFill>
                <a:effectLst/>
                <a:latin typeface="Times New Roman"/>
                <a:ea typeface="Times New Roman"/>
                <a:cs typeface="Tahoma"/>
              </a:rPr>
              <a:t>ثانيا – طرائق واستراتيجيات التدريس</a:t>
            </a:r>
            <a:r>
              <a:rPr lang="en-US" b="1" dirty="0" smtClean="0">
                <a:solidFill>
                  <a:srgbClr val="FF0000"/>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dirty="0" smtClean="0">
                <a:solidFill>
                  <a:srgbClr val="FF0000"/>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يتم اختيار طريقة التدريس في ضوء أهداف الدرس؛ ومتغيرات الموقف التعليمي. ومن هنا جاءت المقولة –بأن ليس هناك طريقة واحدة مثلى تصلح لتدريس كل المواد، لكل التلاميذ ، في كل الظروف</a:t>
            </a:r>
            <a:r>
              <a:rPr lang="en-US" b="1" dirty="0" smtClean="0">
                <a:solidFill>
                  <a:srgbClr val="333333"/>
                </a:solidFill>
                <a:effectLst/>
                <a:latin typeface="Tahoma"/>
                <a:ea typeface="Times New Roman"/>
              </a:rPr>
              <a:t>.</a:t>
            </a:r>
            <a:endParaRPr lang="ar-EG" b="1" dirty="0" smtClean="0">
              <a:solidFill>
                <a:srgbClr val="333333"/>
              </a:solidFill>
              <a:effectLst/>
              <a:latin typeface="Tahoma"/>
              <a:ea typeface="Times New Roman"/>
            </a:endParaRPr>
          </a:p>
          <a:p>
            <a:pPr algn="r" rtl="1" fontAlgn="base">
              <a:lnSpc>
                <a:spcPts val="1800"/>
              </a:lnSpc>
            </a:pP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يتعين على المعلم أن يشير في خطة درسه إلى الطريقة أو الطرق التي يتوقع استخدامها في التدريس</a:t>
            </a:r>
            <a:r>
              <a:rPr lang="en-US" b="1" dirty="0" smtClean="0">
                <a:solidFill>
                  <a:srgbClr val="333333"/>
                </a:solidFill>
                <a:effectLst/>
                <a:latin typeface="Tahoma"/>
                <a:ea typeface="Times New Roman"/>
              </a:rPr>
              <a:t>.</a:t>
            </a:r>
            <a:endParaRPr lang="ar-EG" b="1" dirty="0" smtClean="0">
              <a:solidFill>
                <a:srgbClr val="333333"/>
              </a:solidFill>
              <a:effectLst/>
              <a:latin typeface="Tahoma"/>
              <a:ea typeface="Times New Roman"/>
            </a:endParaRPr>
          </a:p>
          <a:p>
            <a:pPr algn="r" rtl="1" fontAlgn="base">
              <a:lnSpc>
                <a:spcPts val="1800"/>
              </a:lnSpc>
            </a:pP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لابد أن يكون المتعلم متمكنا من طرق التدريس التي يقترح استخدامها في تنفيذ درسه، لأن عدم تمكنه من الطريقة يعرضه إلى الفشل أمام تلاميذه، فيقدون الثقة فيه</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تحديد المعلم طريقة التدريس مبدئيا في خطة درسه، لا يعني بالضرورة التزامه الحرفي بها</a:t>
            </a:r>
            <a:r>
              <a:rPr lang="en-US" b="1"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 </a:t>
            </a:r>
            <a:endParaRPr lang="en-US" dirty="0">
              <a:effectLst/>
              <a:latin typeface="Times New Roman"/>
              <a:ea typeface="Times New Roman"/>
            </a:endParaRPr>
          </a:p>
        </p:txBody>
      </p:sp>
    </p:spTree>
    <p:extLst>
      <p:ext uri="{BB962C8B-B14F-4D97-AF65-F5344CB8AC3E}">
        <p14:creationId xmlns:p14="http://schemas.microsoft.com/office/powerpoint/2010/main" val="3929321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997839"/>
            <a:ext cx="6477000" cy="2631490"/>
          </a:xfrm>
          <a:prstGeom prst="rect">
            <a:avLst/>
          </a:prstGeom>
        </p:spPr>
        <p:txBody>
          <a:bodyPr wrap="square">
            <a:spAutoFit/>
          </a:bodyPr>
          <a:lstStyle/>
          <a:p>
            <a:pPr algn="r" rtl="1" fontAlgn="base">
              <a:lnSpc>
                <a:spcPts val="1800"/>
              </a:lnSpc>
            </a:pPr>
            <a:r>
              <a:rPr lang="ar-SA" b="1" dirty="0" smtClean="0">
                <a:solidFill>
                  <a:srgbClr val="333333"/>
                </a:solidFill>
                <a:effectLst/>
                <a:latin typeface="Times New Roman"/>
                <a:ea typeface="Times New Roman"/>
                <a:cs typeface="Tahoma"/>
              </a:rPr>
              <a:t> </a:t>
            </a:r>
            <a:endParaRPr lang="en-US" dirty="0" smtClean="0">
              <a:effectLst/>
              <a:latin typeface="Times New Roman"/>
              <a:ea typeface="Times New Roman"/>
            </a:endParaRPr>
          </a:p>
          <a:p>
            <a:pPr algn="r" rtl="1" fontAlgn="base">
              <a:lnSpc>
                <a:spcPts val="1800"/>
              </a:lnSpc>
            </a:pPr>
            <a:r>
              <a:rPr lang="ar-SA" b="1" dirty="0" smtClean="0">
                <a:solidFill>
                  <a:srgbClr val="FF0000"/>
                </a:solidFill>
                <a:effectLst/>
                <a:latin typeface="Times New Roman"/>
                <a:ea typeface="Times New Roman"/>
                <a:cs typeface="Tahoma"/>
              </a:rPr>
              <a:t>ثالثا- الوسائل التعليمية</a:t>
            </a:r>
            <a:r>
              <a:rPr lang="en-US" b="1" dirty="0" smtClean="0">
                <a:solidFill>
                  <a:srgbClr val="FF0000"/>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dirty="0" smtClean="0">
                <a:solidFill>
                  <a:srgbClr val="FF0000"/>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ينبغي على المعلم أن يحدد وسائله، ثم يعمل على إعدادها وتجهيزها قبل البدء في عملية التدريس</a:t>
            </a:r>
            <a:r>
              <a:rPr lang="en-US" b="1" dirty="0" smtClean="0">
                <a:solidFill>
                  <a:srgbClr val="333333"/>
                </a:solidFill>
                <a:effectLst/>
                <a:latin typeface="Tahoma"/>
                <a:ea typeface="Times New Roman"/>
              </a:rPr>
              <a:t>.</a:t>
            </a:r>
            <a:endParaRPr lang="ar-EG" b="1" dirty="0" smtClean="0">
              <a:solidFill>
                <a:srgbClr val="333333"/>
              </a:solidFill>
              <a:effectLst/>
              <a:latin typeface="Tahoma"/>
              <a:ea typeface="Times New Roman"/>
            </a:endParaRPr>
          </a:p>
          <a:p>
            <a:pPr algn="r" rtl="1" fontAlgn="base">
              <a:lnSpc>
                <a:spcPts val="1800"/>
              </a:lnSpc>
            </a:pP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عدد الوسائل التعليمية يتوقف على طبيعة أهداف الدرس ومحتواه، وعلى مستويات التلاميذ، وعلى مدى توافرها، ومدى تمكن المعلم من المهارات اللازمة لاستخدامها في تدريسه بفعالية</a:t>
            </a:r>
            <a:endParaRPr lang="en-US" dirty="0" smtClean="0">
              <a:effectLst/>
              <a:latin typeface="Times New Roman"/>
              <a:ea typeface="Times New Roman"/>
            </a:endParaRPr>
          </a:p>
          <a:p>
            <a:pPr algn="r" rtl="1" fontAlgn="base">
              <a:lnSpc>
                <a:spcPts val="1800"/>
              </a:lnSpc>
            </a:pPr>
            <a:r>
              <a:rPr lang="en-US" dirty="0" smtClean="0">
                <a:solidFill>
                  <a:srgbClr val="333333"/>
                </a:solidFill>
                <a:effectLst/>
                <a:latin typeface="Tahoma"/>
                <a:ea typeface="Times New Roman"/>
              </a:rPr>
              <a:t> </a:t>
            </a:r>
            <a:endParaRPr lang="en-US" dirty="0">
              <a:effectLst/>
              <a:latin typeface="Times New Roman"/>
              <a:ea typeface="Times New Roman"/>
            </a:endParaRPr>
          </a:p>
        </p:txBody>
      </p:sp>
    </p:spTree>
    <p:extLst>
      <p:ext uri="{BB962C8B-B14F-4D97-AF65-F5344CB8AC3E}">
        <p14:creationId xmlns:p14="http://schemas.microsoft.com/office/powerpoint/2010/main" val="2988800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084" y="1600200"/>
            <a:ext cx="6553200" cy="2862322"/>
          </a:xfrm>
          <a:prstGeom prst="rect">
            <a:avLst/>
          </a:prstGeom>
        </p:spPr>
        <p:txBody>
          <a:bodyPr wrap="square">
            <a:spAutoFit/>
          </a:bodyPr>
          <a:lstStyle/>
          <a:p>
            <a:pPr algn="r" rtl="1" fontAlgn="base">
              <a:lnSpc>
                <a:spcPts val="1800"/>
              </a:lnSpc>
            </a:pPr>
            <a:r>
              <a:rPr lang="en-US"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FF0000"/>
                </a:solidFill>
                <a:effectLst/>
                <a:latin typeface="Times New Roman"/>
                <a:ea typeface="Times New Roman"/>
                <a:cs typeface="Tahoma"/>
              </a:rPr>
              <a:t>رابعا -  الأنشطة التعليمية</a:t>
            </a:r>
            <a:r>
              <a:rPr lang="en-US" b="1" dirty="0" smtClean="0">
                <a:solidFill>
                  <a:srgbClr val="FF0000"/>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dirty="0" smtClean="0">
                <a:solidFill>
                  <a:srgbClr val="FF0000"/>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تمثل الأنشطة التعلمية ركنا أساسيا من عناصر الخطة، وليست شيئا ثانويا على هامش الدرس</a:t>
            </a:r>
            <a:r>
              <a:rPr lang="en-US" b="1" dirty="0" smtClean="0">
                <a:solidFill>
                  <a:srgbClr val="333333"/>
                </a:solidFill>
                <a:effectLst/>
                <a:latin typeface="Tahoma"/>
                <a:ea typeface="Times New Roman"/>
              </a:rPr>
              <a:t>.</a:t>
            </a:r>
            <a:endParaRPr lang="ar-EG" b="1" dirty="0" smtClean="0">
              <a:solidFill>
                <a:srgbClr val="333333"/>
              </a:solidFill>
              <a:effectLst/>
              <a:latin typeface="Tahoma"/>
              <a:ea typeface="Times New Roman"/>
            </a:endParaRPr>
          </a:p>
          <a:p>
            <a:pPr algn="r" rtl="1" fontAlgn="base">
              <a:lnSpc>
                <a:spcPts val="1800"/>
              </a:lnSpc>
            </a:pP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تختلف أنشطة التعليم والتعلم من درس إلى آخر تبعا لاختلاف الأهداف التي يسعى إلى تحقيقها</a:t>
            </a:r>
            <a:r>
              <a:rPr lang="en-US" b="1" dirty="0" smtClean="0">
                <a:solidFill>
                  <a:srgbClr val="333333"/>
                </a:solidFill>
                <a:effectLst/>
                <a:latin typeface="Tahoma"/>
                <a:ea typeface="Times New Roman"/>
              </a:rPr>
              <a:t>.</a:t>
            </a:r>
            <a:endParaRPr lang="ar-EG" b="1" dirty="0" smtClean="0">
              <a:solidFill>
                <a:srgbClr val="333333"/>
              </a:solidFill>
              <a:effectLst/>
              <a:latin typeface="Tahoma"/>
              <a:ea typeface="Times New Roman"/>
            </a:endParaRPr>
          </a:p>
          <a:p>
            <a:pPr algn="r" rtl="1" fontAlgn="base">
              <a:lnSpc>
                <a:spcPts val="1800"/>
              </a:lnSpc>
            </a:pP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نوع الأنشطة وعددها في كل درس يتوقف أساسا على نوع الهدف وطبيعته</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 </a:t>
            </a:r>
            <a:endParaRPr lang="en-US" dirty="0">
              <a:effectLst/>
              <a:latin typeface="Times New Roman"/>
              <a:ea typeface="Times New Roman"/>
            </a:endParaRPr>
          </a:p>
        </p:txBody>
      </p:sp>
    </p:spTree>
    <p:extLst>
      <p:ext uri="{BB962C8B-B14F-4D97-AF65-F5344CB8AC3E}">
        <p14:creationId xmlns:p14="http://schemas.microsoft.com/office/powerpoint/2010/main" val="2983468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85800"/>
            <a:ext cx="6477000" cy="5170646"/>
          </a:xfrm>
          <a:prstGeom prst="rect">
            <a:avLst/>
          </a:prstGeom>
        </p:spPr>
        <p:txBody>
          <a:bodyPr wrap="square">
            <a:spAutoFit/>
          </a:bodyPr>
          <a:lstStyle/>
          <a:p>
            <a:pPr algn="r" rtl="1" fontAlgn="base">
              <a:lnSpc>
                <a:spcPts val="1800"/>
              </a:lnSpc>
            </a:pPr>
            <a:r>
              <a:rPr lang="ar-SA" b="1" dirty="0" smtClean="0">
                <a:solidFill>
                  <a:srgbClr val="333333"/>
                </a:solidFill>
                <a:effectLst/>
                <a:latin typeface="Times New Roman"/>
                <a:ea typeface="Times New Roman"/>
                <a:cs typeface="Tahoma"/>
              </a:rPr>
              <a:t> </a:t>
            </a:r>
            <a:endParaRPr lang="en-US" dirty="0" smtClean="0">
              <a:effectLst/>
              <a:latin typeface="Times New Roman"/>
              <a:ea typeface="Times New Roman"/>
            </a:endParaRPr>
          </a:p>
          <a:p>
            <a:pPr algn="r" rtl="1" fontAlgn="base">
              <a:lnSpc>
                <a:spcPts val="1800"/>
              </a:lnSpc>
            </a:pPr>
            <a:r>
              <a:rPr lang="ar-SA" b="1" dirty="0" smtClean="0">
                <a:solidFill>
                  <a:srgbClr val="FF0000"/>
                </a:solidFill>
                <a:effectLst/>
                <a:latin typeface="Times New Roman"/>
                <a:ea typeface="Times New Roman"/>
                <a:cs typeface="Tahoma"/>
              </a:rPr>
              <a:t>خامسا -  محتوى الدرس</a:t>
            </a:r>
            <a:r>
              <a:rPr lang="en-US" b="1" dirty="0" smtClean="0">
                <a:solidFill>
                  <a:srgbClr val="FF0000"/>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dirty="0" smtClean="0">
                <a:solidFill>
                  <a:srgbClr val="FF0000"/>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يشتمل على العديد من الحقائق والمعارف والمفاهيم؛ لذلك على المعلم أن يقسم هذه الجوانب بشكل منطقي، ثم يوزع الوقت المتاح للدرس على تلك المراحل، كأن يحدد 5 دقائق للتمهيد</a:t>
            </a:r>
            <a:r>
              <a:rPr lang="en-US" b="1" dirty="0" smtClean="0">
                <a:solidFill>
                  <a:srgbClr val="333333"/>
                </a:solidFill>
                <a:effectLst/>
                <a:latin typeface="Tahoma"/>
                <a:ea typeface="Times New Roman"/>
              </a:rPr>
              <a:t>.</a:t>
            </a:r>
            <a:endParaRPr lang="ar-EG" b="1" dirty="0" smtClean="0">
              <a:solidFill>
                <a:srgbClr val="333333"/>
              </a:solidFill>
              <a:effectLst/>
              <a:latin typeface="Tahoma"/>
              <a:ea typeface="Times New Roman"/>
            </a:endParaRPr>
          </a:p>
          <a:p>
            <a:pPr algn="r" rtl="1" fontAlgn="base">
              <a:lnSpc>
                <a:spcPts val="1800"/>
              </a:lnSpc>
            </a:pP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يتوقف مقدار المحتوى وشكله على أمرين اثنين، الأول هو الهدف التعليمي، أما الثاني فيتمثل في أنشطة التعليم والتعلم</a:t>
            </a:r>
            <a:r>
              <a:rPr lang="en-US" b="1" dirty="0" smtClean="0">
                <a:solidFill>
                  <a:srgbClr val="333333"/>
                </a:solidFill>
                <a:effectLst/>
                <a:latin typeface="Tahoma"/>
                <a:ea typeface="Times New Roman"/>
              </a:rPr>
              <a:t>.</a:t>
            </a:r>
            <a:endParaRPr lang="ar-EG" b="1" dirty="0" smtClean="0">
              <a:solidFill>
                <a:srgbClr val="333333"/>
              </a:solidFill>
              <a:effectLst/>
              <a:latin typeface="Tahoma"/>
              <a:ea typeface="Times New Roman"/>
            </a:endParaRPr>
          </a:p>
          <a:p>
            <a:pPr algn="r" rtl="1" fontAlgn="base">
              <a:lnSpc>
                <a:spcPts val="1800"/>
              </a:lnSpc>
            </a:pP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تتمثل معايير اختيار المحتوى وتنظيمه في مبدأ الاستمرار والمتابعة، ومبدأ التكامل بين فروع المادة أولا، ثم بين المحتوى ومحتوى المواد الدراسية الأخرى ثانيا، ومبدأ التوازن في تقديم المحتوى، فلا يركز على جوانب معينة من الموضوع ويهمل الأخرى</a:t>
            </a:r>
            <a:r>
              <a:rPr lang="ar-EG" b="1" dirty="0" smtClean="0">
                <a:solidFill>
                  <a:srgbClr val="333333"/>
                </a:solidFill>
                <a:effectLst/>
                <a:latin typeface="Times New Roman"/>
                <a:ea typeface="Times New Roman"/>
                <a:cs typeface="Tahoma"/>
              </a:rPr>
              <a:t>.</a:t>
            </a:r>
          </a:p>
          <a:p>
            <a:pPr algn="r" rtl="1" fontAlgn="base">
              <a:lnSpc>
                <a:spcPts val="1800"/>
              </a:lnSpc>
            </a:pP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كذلك على المعلم ان يحرص على فكرة التعلم الذاتي، ويشجع تلاميذه عليها، إضافة إلى انتقاء الجيد والشائق من المادة الدراسية التي يقبل عليها التلاميذ</a:t>
            </a:r>
            <a:r>
              <a:rPr lang="en-US" b="1"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en-US" dirty="0" smtClean="0">
                <a:solidFill>
                  <a:srgbClr val="333333"/>
                </a:solidFill>
                <a:effectLst/>
                <a:latin typeface="Tahoma"/>
                <a:ea typeface="Times New Roman"/>
              </a:rPr>
              <a:t> </a:t>
            </a:r>
            <a:endParaRPr lang="en-US" dirty="0">
              <a:effectLst/>
              <a:latin typeface="Times New Roman"/>
              <a:ea typeface="Times New Roman"/>
            </a:endParaRPr>
          </a:p>
        </p:txBody>
      </p:sp>
    </p:spTree>
    <p:extLst>
      <p:ext uri="{BB962C8B-B14F-4D97-AF65-F5344CB8AC3E}">
        <p14:creationId xmlns:p14="http://schemas.microsoft.com/office/powerpoint/2010/main" val="2894655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074510"/>
            <a:ext cx="6172200" cy="5170646"/>
          </a:xfrm>
          <a:prstGeom prst="rect">
            <a:avLst/>
          </a:prstGeom>
        </p:spPr>
        <p:txBody>
          <a:bodyPr wrap="square">
            <a:spAutoFit/>
          </a:bodyPr>
          <a:lstStyle/>
          <a:p>
            <a:pPr algn="r" rtl="1" fontAlgn="base">
              <a:lnSpc>
                <a:spcPts val="1800"/>
              </a:lnSpc>
            </a:pPr>
            <a:r>
              <a:rPr lang="en-US"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FF0000"/>
                </a:solidFill>
                <a:effectLst/>
                <a:latin typeface="Times New Roman"/>
                <a:ea typeface="Times New Roman"/>
                <a:cs typeface="Tahoma"/>
              </a:rPr>
              <a:t>سادسا - أساليب التقويم</a:t>
            </a:r>
            <a:r>
              <a:rPr lang="en-US" b="1" dirty="0" smtClean="0">
                <a:solidFill>
                  <a:srgbClr val="FF0000"/>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نقصد بها التأكد من تحقيق الأهداف التعليمية التي ضمنها المعلم خطة درسه</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على المعلم -وهو يحضر لدرسه- أن يأخذ بمبدأ التقويم المستمر، للمرجعة وتثبيت المعلومات في أذهان التلاميذ</a:t>
            </a:r>
            <a:endParaRPr lang="ar-EG" b="1" dirty="0" smtClean="0">
              <a:solidFill>
                <a:srgbClr val="333333"/>
              </a:solidFill>
              <a:effectLst/>
              <a:latin typeface="Times New Roman"/>
              <a:ea typeface="Times New Roman"/>
              <a:cs typeface="Tahoma"/>
            </a:endParaRPr>
          </a:p>
          <a:p>
            <a:pPr algn="r" rtl="1" fontAlgn="base">
              <a:lnSpc>
                <a:spcPts val="1800"/>
              </a:lnSpc>
            </a:pP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00B0F0"/>
                </a:solidFill>
                <a:effectLst/>
                <a:latin typeface="Times New Roman"/>
                <a:ea typeface="Times New Roman"/>
                <a:cs typeface="Tahoma"/>
              </a:rPr>
              <a:t>من أساليب التقويم المناسبة ما </a:t>
            </a:r>
            <a:r>
              <a:rPr lang="ar-EG" b="1" dirty="0" smtClean="0">
                <a:solidFill>
                  <a:srgbClr val="00B0F0"/>
                </a:solidFill>
                <a:effectLst/>
                <a:latin typeface="Times New Roman"/>
                <a:ea typeface="Times New Roman"/>
                <a:cs typeface="Tahoma"/>
              </a:rPr>
              <a:t>يأتى :</a:t>
            </a:r>
          </a:p>
          <a:p>
            <a:pPr algn="r" rtl="1" fontAlgn="base">
              <a:lnSpc>
                <a:spcPts val="1800"/>
              </a:lnSpc>
            </a:pPr>
            <a:endParaRPr lang="en-US" dirty="0" smtClean="0">
              <a:solidFill>
                <a:srgbClr val="00B0F0"/>
              </a:solidFill>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توجيه الأسئلة من المعلم للتلاميذ، أو من التلاميذ للمعلم، أو من بعضهم لبعض</a:t>
            </a:r>
            <a:r>
              <a:rPr lang="en-US" b="1" dirty="0" smtClean="0">
                <a:solidFill>
                  <a:srgbClr val="333333"/>
                </a:solidFill>
                <a:effectLst/>
                <a:latin typeface="Tahoma"/>
                <a:ea typeface="Times New Roman"/>
              </a:rPr>
              <a:t>.</a:t>
            </a:r>
            <a:endParaRPr lang="ar-EG" b="1" dirty="0" smtClean="0">
              <a:solidFill>
                <a:srgbClr val="333333"/>
              </a:solidFill>
              <a:effectLst/>
              <a:latin typeface="Tahoma"/>
              <a:ea typeface="Times New Roman"/>
            </a:endParaRPr>
          </a:p>
          <a:p>
            <a:pPr algn="r" rtl="1" fontAlgn="base">
              <a:lnSpc>
                <a:spcPts val="1800"/>
              </a:lnSpc>
            </a:pP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تطبيق بعض المشكلات والقضايا التي وردت في الدرس على حالات جديدة</a:t>
            </a:r>
            <a:r>
              <a:rPr lang="en-US" b="1" dirty="0" smtClean="0">
                <a:solidFill>
                  <a:srgbClr val="333333"/>
                </a:solidFill>
                <a:effectLst/>
                <a:latin typeface="Tahoma"/>
                <a:ea typeface="Times New Roman"/>
              </a:rPr>
              <a:t>.</a:t>
            </a:r>
            <a:endParaRPr lang="ar-EG" b="1" dirty="0" smtClean="0">
              <a:solidFill>
                <a:srgbClr val="333333"/>
              </a:solidFill>
              <a:effectLst/>
              <a:latin typeface="Tahoma"/>
              <a:ea typeface="Times New Roman"/>
            </a:endParaRPr>
          </a:p>
          <a:p>
            <a:pPr algn="r" rtl="1" fontAlgn="base">
              <a:lnSpc>
                <a:spcPts val="1800"/>
              </a:lnSpc>
            </a:pP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طلب المعلم تلخيص بعض الأفكار العامة، أو استنباط بعض الدروس المستفادة من موضوع الدرس</a:t>
            </a:r>
            <a:r>
              <a:rPr lang="en-US" b="1" dirty="0" smtClean="0">
                <a:solidFill>
                  <a:srgbClr val="333333"/>
                </a:solidFill>
                <a:effectLst/>
                <a:latin typeface="Tahoma"/>
                <a:ea typeface="Times New Roman"/>
              </a:rPr>
              <a:t>.</a:t>
            </a:r>
            <a:endParaRPr lang="ar-EG" b="1" dirty="0" smtClean="0">
              <a:solidFill>
                <a:srgbClr val="333333"/>
              </a:solidFill>
              <a:effectLst/>
              <a:latin typeface="Tahoma"/>
              <a:ea typeface="Times New Roman"/>
            </a:endParaRPr>
          </a:p>
          <a:p>
            <a:pPr algn="r" rtl="1" fontAlgn="base">
              <a:lnSpc>
                <a:spcPts val="1800"/>
              </a:lnSpc>
            </a:pP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إعداد تدريبات منوعة لقياس المهارات المستهدفة من الدرس</a:t>
            </a:r>
            <a:r>
              <a:rPr lang="en-US" b="1"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 </a:t>
            </a:r>
            <a:endParaRPr lang="en-US" dirty="0">
              <a:effectLst/>
              <a:latin typeface="Times New Roman"/>
              <a:ea typeface="Times New Roman"/>
            </a:endParaRPr>
          </a:p>
        </p:txBody>
      </p:sp>
    </p:spTree>
    <p:extLst>
      <p:ext uri="{BB962C8B-B14F-4D97-AF65-F5344CB8AC3E}">
        <p14:creationId xmlns:p14="http://schemas.microsoft.com/office/powerpoint/2010/main" val="1970349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62422898"/>
              </p:ext>
            </p:extLst>
          </p:nvPr>
        </p:nvGraphicFramePr>
        <p:xfrm>
          <a:off x="762000" y="107760"/>
          <a:ext cx="4419600" cy="6629400"/>
        </p:xfrm>
        <a:graphic>
          <a:graphicData uri="http://schemas.openxmlformats.org/drawingml/2006/table">
            <a:tbl>
              <a:tblPr rtl="1" firstRow="1" firstCol="1" bandRow="1"/>
              <a:tblGrid>
                <a:gridCol w="4419600"/>
              </a:tblGrid>
              <a:tr h="569422">
                <a:tc>
                  <a:txBody>
                    <a:bodyPr/>
                    <a:lstStyle/>
                    <a:p>
                      <a:pPr marL="0" marR="0" algn="r" rtl="1" fontAlgn="base">
                        <a:lnSpc>
                          <a:spcPts val="1800"/>
                        </a:lnSpc>
                        <a:spcBef>
                          <a:spcPts val="0"/>
                        </a:spcBef>
                        <a:spcAft>
                          <a:spcPts val="0"/>
                        </a:spcAft>
                      </a:pPr>
                      <a:r>
                        <a:rPr lang="ar-SA" sz="800">
                          <a:solidFill>
                            <a:srgbClr val="333333"/>
                          </a:solidFill>
                          <a:effectLst/>
                          <a:latin typeface="Calibri"/>
                          <a:ea typeface="Times New Roman"/>
                          <a:cs typeface="Tahoma"/>
                        </a:rPr>
                        <a:t>التاريخ : ....................................................     المادة : ............................................</a:t>
                      </a:r>
                      <a:endParaRPr lang="en-US" sz="800">
                        <a:effectLst/>
                        <a:latin typeface="Calibri"/>
                        <a:ea typeface="Times New Roman"/>
                        <a:cs typeface="Arial"/>
                      </a:endParaRPr>
                    </a:p>
                    <a:p>
                      <a:pPr marL="0" marR="0" algn="r" rtl="1" fontAlgn="base">
                        <a:lnSpc>
                          <a:spcPts val="1800"/>
                        </a:lnSpc>
                        <a:spcBef>
                          <a:spcPts val="0"/>
                        </a:spcBef>
                        <a:spcAft>
                          <a:spcPts val="0"/>
                        </a:spcAft>
                      </a:pPr>
                      <a:r>
                        <a:rPr lang="ar-SA" sz="800">
                          <a:solidFill>
                            <a:srgbClr val="333333"/>
                          </a:solidFill>
                          <a:effectLst/>
                          <a:latin typeface="Calibri"/>
                          <a:ea typeface="Times New Roman"/>
                          <a:cs typeface="Tahoma"/>
                        </a:rPr>
                        <a:t>الفرقة : .....................................................   المحاضرة : .........................................</a:t>
                      </a:r>
                      <a:endParaRPr lang="en-US" sz="800">
                        <a:effectLst/>
                        <a:latin typeface="Calibri"/>
                        <a:ea typeface="Times New Roman"/>
                        <a:cs typeface="Arial"/>
                      </a:endParaRPr>
                    </a:p>
                    <a:p>
                      <a:pPr marL="0" marR="0" algn="r" rtl="1" fontAlgn="base">
                        <a:lnSpc>
                          <a:spcPts val="1800"/>
                        </a:lnSpc>
                        <a:spcBef>
                          <a:spcPts val="0"/>
                        </a:spcBef>
                        <a:spcAft>
                          <a:spcPts val="0"/>
                        </a:spcAft>
                      </a:pPr>
                      <a:r>
                        <a:rPr lang="ar-SA" sz="800">
                          <a:solidFill>
                            <a:srgbClr val="333333"/>
                          </a:solidFill>
                          <a:effectLst/>
                          <a:latin typeface="Calibri"/>
                          <a:ea typeface="Times New Roman"/>
                          <a:cs typeface="Tahoma"/>
                        </a:rPr>
                        <a:t>القاعة :...................................................... موضوع الدرس : ....................................</a:t>
                      </a:r>
                      <a:endParaRPr lang="en-US" sz="800">
                        <a:effectLst/>
                        <a:latin typeface="Calibri"/>
                        <a:ea typeface="Times New Roman"/>
                        <a:cs typeface="Arial"/>
                      </a:endParaRPr>
                    </a:p>
                  </a:txBody>
                  <a:tcPr marL="46820" marR="46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8082">
                <a:tc>
                  <a:txBody>
                    <a:bodyPr/>
                    <a:lstStyle/>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أولا – نتائج التعلم المستهدفة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 أ ) ................................................................................................................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(ب)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(ج)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ثانيا – استراتيجيات التدريس:</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 أ )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(ب)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(ج)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ثالثا – الوسائل التعليمية المستخدمة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 أ )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(ب)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(ج)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رابعا- الأنشطة التعليمية المصاحبة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 أ )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(ب)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(ج)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خامسا – محتوى الدرس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 أ )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(ب)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(ج)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سادسا – التقويم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ثانيا – محتوى الدرس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 أ )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(ب)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(ج) .................................................................................................................</a:t>
                      </a:r>
                      <a:endParaRPr lang="en-US" sz="800" dirty="0">
                        <a:effectLst/>
                        <a:latin typeface="Calibri"/>
                        <a:ea typeface="Times New Roman"/>
                        <a:cs typeface="Arial"/>
                      </a:endParaRPr>
                    </a:p>
                    <a:p>
                      <a:pPr marL="0" marR="0" algn="r" rtl="1" fontAlgn="base">
                        <a:lnSpc>
                          <a:spcPts val="1800"/>
                        </a:lnSpc>
                        <a:spcBef>
                          <a:spcPts val="0"/>
                        </a:spcBef>
                        <a:spcAft>
                          <a:spcPts val="0"/>
                        </a:spcAft>
                      </a:pPr>
                      <a:r>
                        <a:rPr lang="ar-SA" sz="800" dirty="0">
                          <a:solidFill>
                            <a:srgbClr val="333333"/>
                          </a:solidFill>
                          <a:effectLst/>
                          <a:latin typeface="Calibri"/>
                          <a:ea typeface="Times New Roman"/>
                          <a:cs typeface="Tahoma"/>
                        </a:rPr>
                        <a:t>   </a:t>
                      </a:r>
                      <a:endParaRPr lang="en-US" sz="800" dirty="0">
                        <a:effectLst/>
                        <a:latin typeface="Calibri"/>
                        <a:ea typeface="Times New Roman"/>
                        <a:cs typeface="Arial"/>
                      </a:endParaRPr>
                    </a:p>
                  </a:txBody>
                  <a:tcPr marL="46820" marR="468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2"/>
          <p:cNvSpPr>
            <a:spLocks noChangeArrowheads="1"/>
          </p:cNvSpPr>
          <p:nvPr/>
        </p:nvSpPr>
        <p:spPr bwMode="auto">
          <a:xfrm>
            <a:off x="6046254" y="2002541"/>
            <a:ext cx="218334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en-US" sz="1600" b="1" i="0" u="none" strike="noStrike" cap="none" normalizeH="0" baseline="0" dirty="0" smtClean="0">
                <a:ln>
                  <a:noFill/>
                </a:ln>
                <a:solidFill>
                  <a:srgbClr val="4F81BD"/>
                </a:solidFill>
                <a:effectLst/>
                <a:latin typeface="Tahoma" pitchFamily="34" charset="0"/>
                <a:ea typeface="Times New Roman" pitchFamily="18" charset="0"/>
                <a:cs typeface="Tahoma" pitchFamily="34" charset="0"/>
              </a:rPr>
              <a:t>طرق</a:t>
            </a:r>
            <a:r>
              <a:rPr lang="ar-EG" altLang="en-US" sz="1600" b="1" dirty="0">
                <a:solidFill>
                  <a:srgbClr val="4F81BD"/>
                </a:solidFill>
                <a:latin typeface="Tahoma" pitchFamily="34" charset="0"/>
                <a:ea typeface="Times New Roman" pitchFamily="18" charset="0"/>
                <a:cs typeface="Tahoma" pitchFamily="34" charset="0"/>
              </a:rPr>
              <a:t> </a:t>
            </a:r>
            <a:r>
              <a:rPr kumimoji="0" lang="ar-SA" altLang="en-US" sz="1600" b="1" i="0" u="none" strike="noStrike" cap="none" normalizeH="0" baseline="0" dirty="0" smtClean="0">
                <a:ln>
                  <a:noFill/>
                </a:ln>
                <a:solidFill>
                  <a:srgbClr val="4F81BD"/>
                </a:solidFill>
                <a:effectLst/>
                <a:latin typeface="Tahoma" pitchFamily="34" charset="0"/>
                <a:ea typeface="Times New Roman" pitchFamily="18" charset="0"/>
                <a:cs typeface="Tahoma" pitchFamily="34" charset="0"/>
              </a:rPr>
              <a:t>تسجيل</a:t>
            </a:r>
            <a:endParaRPr kumimoji="0" lang="ar-EG" altLang="en-US" sz="1600" b="1" i="0" u="none" strike="noStrike" cap="none" normalizeH="0" baseline="0" dirty="0" smtClean="0">
              <a:ln>
                <a:noFill/>
              </a:ln>
              <a:solidFill>
                <a:srgbClr val="4F81BD"/>
              </a:solidFill>
              <a:effectLst/>
              <a:latin typeface="Tahoma" pitchFamily="34" charset="0"/>
              <a:ea typeface="Times New Roman" pitchFamily="18" charset="0"/>
              <a:cs typeface="Tahoma"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en-US" sz="1600" b="1" i="0" u="none" strike="noStrike" cap="none" normalizeH="0" baseline="0" dirty="0" smtClean="0">
                <a:ln>
                  <a:noFill/>
                </a:ln>
                <a:solidFill>
                  <a:srgbClr val="4F81BD"/>
                </a:solidFill>
                <a:effectLst/>
                <a:latin typeface="Tahoma" pitchFamily="34" charset="0"/>
                <a:ea typeface="Times New Roman" pitchFamily="18" charset="0"/>
                <a:cs typeface="Tahoma" pitchFamily="34" charset="0"/>
              </a:rPr>
              <a:t> خطة الدرس</a:t>
            </a:r>
            <a:endParaRPr kumimoji="0" lang="ar-EG" altLang="en-US" sz="1600" b="1" i="0" u="none" strike="noStrike" cap="none" normalizeH="0" baseline="0" dirty="0" smtClean="0">
              <a:ln>
                <a:noFill/>
              </a:ln>
              <a:solidFill>
                <a:srgbClr val="4F81BD"/>
              </a:solidFill>
              <a:effectLst/>
              <a:latin typeface="Tahoma" pitchFamily="34" charset="0"/>
              <a:ea typeface="Times New Roman" pitchFamily="18" charset="0"/>
              <a:cs typeface="Tahoma"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ar-SA" altLang="en-US" sz="1600" b="1" i="0" u="none" strike="noStrike" cap="none" normalizeH="0" baseline="0" dirty="0" smtClean="0">
                <a:ln>
                  <a:noFill/>
                </a:ln>
                <a:solidFill>
                  <a:srgbClr val="4F81BD"/>
                </a:solidFill>
                <a:effectLst/>
                <a:latin typeface="Tahoma" pitchFamily="34" charset="0"/>
                <a:ea typeface="Times New Roman" pitchFamily="18" charset="0"/>
                <a:cs typeface="Tahoma" pitchFamily="34" charset="0"/>
              </a:rPr>
              <a:t> في</a:t>
            </a:r>
            <a:r>
              <a:rPr lang="ar-EG" altLang="en-US" sz="1600" b="1" dirty="0">
                <a:solidFill>
                  <a:srgbClr val="4F81BD"/>
                </a:solidFill>
                <a:latin typeface="Tahoma" pitchFamily="34" charset="0"/>
                <a:ea typeface="Times New Roman" pitchFamily="18" charset="0"/>
                <a:cs typeface="Tahoma" pitchFamily="34" charset="0"/>
              </a:rPr>
              <a:t> </a:t>
            </a:r>
            <a:r>
              <a:rPr kumimoji="0" lang="ar-SA" altLang="en-US" sz="1600" b="1" i="0" u="none" strike="noStrike" cap="none" normalizeH="0" baseline="0" dirty="0" smtClean="0">
                <a:ln>
                  <a:noFill/>
                </a:ln>
                <a:solidFill>
                  <a:srgbClr val="4F81BD"/>
                </a:solidFill>
                <a:effectLst/>
                <a:latin typeface="Tahoma" pitchFamily="34" charset="0"/>
                <a:ea typeface="Times New Roman" pitchFamily="18" charset="0"/>
                <a:cs typeface="Tahoma" pitchFamily="34" charset="0"/>
              </a:rPr>
              <a:t>دفترلاعداد </a:t>
            </a:r>
            <a:endPar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333333"/>
                </a:solidFill>
                <a:effectLst/>
                <a:latin typeface="Tahoma" pitchFamily="34" charset="0"/>
                <a:ea typeface="Times New Roman" pitchFamily="18" charset="0"/>
                <a:cs typeface="Tahoma" pitchFamily="34" charset="0"/>
              </a:rPr>
              <a:t> </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altLang="en-US" sz="1800" b="0" i="0" u="none" strike="noStrike" cap="none" normalizeH="0" baseline="0" dirty="0" smtClean="0">
                <a:ln>
                  <a:noFill/>
                </a:ln>
                <a:solidFill>
                  <a:schemeClr val="tx1"/>
                </a:solidFill>
                <a:effectLst/>
                <a:latin typeface="Arial" pitchFamily="34" charset="0"/>
                <a:cs typeface="Arial" pitchFamily="34" charset="0"/>
              </a:rPr>
              <a:t>النموذج الرأسى</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59640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6457" y="1447800"/>
            <a:ext cx="6396037" cy="4038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4842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990600"/>
            <a:ext cx="5943600" cy="4247317"/>
          </a:xfrm>
          <a:prstGeom prst="rect">
            <a:avLst/>
          </a:prstGeom>
        </p:spPr>
        <p:txBody>
          <a:bodyPr wrap="square">
            <a:spAutoFit/>
          </a:bodyPr>
          <a:lstStyle/>
          <a:p>
            <a:pPr algn="r" rtl="1" fontAlgn="base">
              <a:lnSpc>
                <a:spcPts val="1800"/>
              </a:lnSpc>
            </a:pPr>
            <a:r>
              <a:rPr lang="ar-SA" b="1" dirty="0" smtClean="0">
                <a:solidFill>
                  <a:srgbClr val="99CC00"/>
                </a:solidFill>
                <a:effectLst/>
                <a:latin typeface="Times New Roman"/>
                <a:ea typeface="Times New Roman"/>
                <a:cs typeface="Tahoma"/>
              </a:rPr>
              <a:t>أهم مهارات التخطيط للتدريس</a:t>
            </a:r>
            <a:r>
              <a:rPr lang="en-US" b="1" dirty="0" smtClean="0">
                <a:solidFill>
                  <a:srgbClr val="99CC00"/>
                </a:solidFill>
                <a:effectLst/>
                <a:latin typeface="Tahoma"/>
                <a:ea typeface="Times New Roman"/>
              </a:rPr>
              <a:t>:</a:t>
            </a:r>
            <a:endParaRPr lang="ar-EG" b="1" dirty="0" smtClean="0">
              <a:solidFill>
                <a:srgbClr val="99CC00"/>
              </a:solidFill>
              <a:effectLst/>
              <a:latin typeface="Tahoma"/>
              <a:ea typeface="Times New Roman"/>
            </a:endParaRPr>
          </a:p>
          <a:p>
            <a:pPr algn="r" rtl="1" fontAlgn="base">
              <a:lnSpc>
                <a:spcPts val="1800"/>
              </a:lnSpc>
            </a:pP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1-</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تحديد أهداف الدرس تحديدا دقيقا</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2-</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صياغة أهداف الدرس صياغة سلوكية واضحة</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3-</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تصنيف الأهداف إلى: معرفية، ومهارية، ووجدانية</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4-</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تحديد أهداف تعليمية ذات مستويات مختلفة</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5-</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مراعاة ارتباط أهداف الدرس بأهداف المقرر</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6-</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تحديد محتوى الدرس الذي يناسب زمن الحصة</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7-</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تحليل محتوى الدرس إلى عناصره وافكاره الرئيسة</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8-</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تحديد تهيئة مناسبة للدرس تستثير دافعية المتعلمين</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9-</a:t>
            </a:r>
            <a:r>
              <a:rPr lang="en-US" b="1" dirty="0" smtClean="0">
                <a:solidFill>
                  <a:srgbClr val="333333"/>
                </a:solidFill>
                <a:effectLst/>
                <a:latin typeface="Tahoma"/>
                <a:ea typeface="Times New Roman"/>
              </a:rPr>
              <a:t>    </a:t>
            </a:r>
            <a:r>
              <a:rPr lang="ar-SA" b="1" dirty="0" smtClean="0">
                <a:solidFill>
                  <a:srgbClr val="333333"/>
                </a:solidFill>
                <a:effectLst/>
                <a:latin typeface="Times New Roman"/>
                <a:ea typeface="Times New Roman"/>
                <a:cs typeface="Tahoma"/>
              </a:rPr>
              <a:t>اختيار وسائل تعليمية متنوعة تحقق أهداف الدرس</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10-  تحديد أساليب مناسبة لتقويم مدى تحقق أهداف الدرس</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11-  تحديد واجبات منزلية تراعي الفروق الفردية</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12- إعداد خطط للدروس اليومية مستوفية العناصر.</a:t>
            </a:r>
            <a:endParaRPr lang="en-US" dirty="0">
              <a:effectLst/>
              <a:latin typeface="Times New Roman"/>
              <a:ea typeface="Times New Roman"/>
            </a:endParaRPr>
          </a:p>
        </p:txBody>
      </p:sp>
    </p:spTree>
    <p:extLst>
      <p:ext uri="{BB962C8B-B14F-4D97-AF65-F5344CB8AC3E}">
        <p14:creationId xmlns:p14="http://schemas.microsoft.com/office/powerpoint/2010/main" val="2250367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905000"/>
            <a:ext cx="5867400" cy="2914259"/>
          </a:xfrm>
          <a:prstGeom prst="rect">
            <a:avLst/>
          </a:prstGeom>
        </p:spPr>
        <p:txBody>
          <a:bodyPr wrap="square">
            <a:spAutoFit/>
          </a:bodyPr>
          <a:lstStyle/>
          <a:p>
            <a:pPr algn="ctr" rtl="1" fontAlgn="base"/>
            <a:r>
              <a:rPr lang="ar-SA" sz="4000" b="1" dirty="0">
                <a:solidFill>
                  <a:srgbClr val="FF0000"/>
                </a:solidFill>
                <a:latin typeface="Times New Roman"/>
                <a:ea typeface="Times New Roman"/>
              </a:rPr>
              <a:t>أشـــــــكركم</a:t>
            </a:r>
            <a:endParaRPr lang="en-US" sz="4000" b="1" dirty="0" smtClean="0">
              <a:effectLst/>
              <a:latin typeface="Times New Roman"/>
              <a:ea typeface="Times New Roman"/>
            </a:endParaRPr>
          </a:p>
          <a:p>
            <a:pPr algn="ctr" rtl="1">
              <a:lnSpc>
                <a:spcPct val="115000"/>
              </a:lnSpc>
              <a:spcAft>
                <a:spcPts val="1000"/>
              </a:spcAft>
            </a:pPr>
            <a:r>
              <a:rPr lang="ar-SA" sz="4000" b="1" dirty="0">
                <a:solidFill>
                  <a:srgbClr val="FF0000"/>
                </a:solidFill>
                <a:ea typeface="Calibri"/>
              </a:rPr>
              <a:t>خالص تحياتى      د/ سيد فهمى</a:t>
            </a:r>
            <a:endParaRPr lang="en-US" sz="4000" b="1" dirty="0">
              <a:ea typeface="Calibri"/>
              <a:cs typeface="Arial"/>
            </a:endParaRPr>
          </a:p>
          <a:p>
            <a:pPr algn="ctr" rtl="1">
              <a:lnSpc>
                <a:spcPct val="115000"/>
              </a:lnSpc>
              <a:spcAft>
                <a:spcPts val="1000"/>
              </a:spcAft>
            </a:pPr>
            <a:r>
              <a:rPr lang="ar-SA" sz="4000" b="1" dirty="0">
                <a:solidFill>
                  <a:srgbClr val="FF0000"/>
                </a:solidFill>
                <a:ea typeface="Calibri"/>
              </a:rPr>
              <a:t>قسم المناهج وطرق التدريس وتكنولوجيا التعليم</a:t>
            </a:r>
            <a:endParaRPr lang="en-US" sz="4000" b="1" dirty="0">
              <a:ea typeface="Calibri"/>
              <a:cs typeface="Arial"/>
            </a:endParaRPr>
          </a:p>
        </p:txBody>
      </p:sp>
    </p:spTree>
    <p:extLst>
      <p:ext uri="{BB962C8B-B14F-4D97-AF65-F5344CB8AC3E}">
        <p14:creationId xmlns:p14="http://schemas.microsoft.com/office/powerpoint/2010/main" val="2526153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874455"/>
            <a:ext cx="6477000" cy="4153445"/>
          </a:xfrm>
          <a:prstGeom prst="rect">
            <a:avLst/>
          </a:prstGeom>
        </p:spPr>
        <p:txBody>
          <a:bodyPr wrap="square">
            <a:spAutoFit/>
          </a:bodyPr>
          <a:lstStyle/>
          <a:p>
            <a:pPr algn="r" rtl="1">
              <a:lnSpc>
                <a:spcPct val="115000"/>
              </a:lnSpc>
              <a:spcAft>
                <a:spcPts val="1000"/>
              </a:spcAft>
            </a:pPr>
            <a:r>
              <a:rPr lang="en-US" sz="2400" i="1" u="sng" dirty="0">
                <a:solidFill>
                  <a:srgbClr val="FF0000"/>
                </a:solidFill>
                <a:latin typeface="Arial"/>
                <a:ea typeface="Calibri"/>
                <a:cs typeface="Arial"/>
              </a:rPr>
              <a:t> </a:t>
            </a:r>
            <a:r>
              <a:rPr lang="ar-SA" sz="2400" i="1" u="sng" dirty="0">
                <a:solidFill>
                  <a:srgbClr val="FF0000"/>
                </a:solidFill>
                <a:latin typeface="Arial"/>
                <a:ea typeface="Calibri"/>
              </a:rPr>
              <a:t>مهارات التخطيط :</a:t>
            </a:r>
            <a:endParaRPr lang="en-US" sz="1200" dirty="0">
              <a:ea typeface="Calibri"/>
              <a:cs typeface="Arial"/>
            </a:endParaRPr>
          </a:p>
          <a:p>
            <a:pPr algn="r">
              <a:lnSpc>
                <a:spcPct val="115000"/>
              </a:lnSpc>
              <a:spcAft>
                <a:spcPts val="1000"/>
              </a:spcAft>
            </a:pPr>
            <a:r>
              <a:rPr lang="ar-SA" sz="1200" dirty="0">
                <a:ea typeface="Calibri"/>
              </a:rPr>
              <a:t> </a:t>
            </a:r>
            <a:r>
              <a:rPr lang="ar-SA" dirty="0">
                <a:ea typeface="Calibri"/>
              </a:rPr>
              <a:t>• تحديد الأهداف.              • أن تكون الأهداف واقعية.             • التخطيط المنطقي .   </a:t>
            </a:r>
            <a:endParaRPr lang="en-US" sz="1200" dirty="0">
              <a:ea typeface="Calibri"/>
              <a:cs typeface="Arial"/>
            </a:endParaRPr>
          </a:p>
          <a:p>
            <a:pPr algn="r">
              <a:lnSpc>
                <a:spcPct val="115000"/>
              </a:lnSpc>
              <a:spcAft>
                <a:spcPts val="1000"/>
              </a:spcAft>
            </a:pPr>
            <a:r>
              <a:rPr lang="ar-SA" dirty="0">
                <a:ea typeface="Calibri"/>
              </a:rPr>
              <a:t> • دراسة العوامل المحيطة مثل العوامل الاقتصادية ، والسياسية، والاجتماعية وظروف البيئة.  • تحديد المنفعة التي ستتحقق من وضع الأهداف.  </a:t>
            </a:r>
            <a:endParaRPr lang="en-US" sz="1200" dirty="0">
              <a:ea typeface="Calibri"/>
              <a:cs typeface="Arial"/>
            </a:endParaRPr>
          </a:p>
          <a:p>
            <a:pPr algn="r">
              <a:lnSpc>
                <a:spcPct val="115000"/>
              </a:lnSpc>
              <a:spcAft>
                <a:spcPts val="1000"/>
              </a:spcAft>
            </a:pPr>
            <a:r>
              <a:rPr lang="ar-SA" dirty="0">
                <a:ea typeface="Calibri"/>
              </a:rPr>
              <a:t>• وضع السياسيات والقواعد أثناء العمل         • جمع البدائل واختيار الأفضل لتحقيق الهدف. </a:t>
            </a:r>
            <a:endParaRPr lang="en-US" sz="1200" dirty="0">
              <a:ea typeface="Calibri"/>
              <a:cs typeface="Arial"/>
            </a:endParaRPr>
          </a:p>
          <a:p>
            <a:pPr algn="r">
              <a:lnSpc>
                <a:spcPct val="115000"/>
              </a:lnSpc>
              <a:spcAft>
                <a:spcPts val="1000"/>
              </a:spcAft>
            </a:pPr>
            <a:r>
              <a:rPr lang="ar-SA" dirty="0">
                <a:ea typeface="Calibri"/>
              </a:rPr>
              <a:t>• تحديد الوقت اللازم لتحقيق الهدف             • تحديد الإمكانات المتاحة .            </a:t>
            </a:r>
            <a:endParaRPr lang="en-US" sz="1200" dirty="0">
              <a:ea typeface="Calibri"/>
              <a:cs typeface="Arial"/>
            </a:endParaRPr>
          </a:p>
          <a:p>
            <a:pPr algn="r">
              <a:lnSpc>
                <a:spcPct val="115000"/>
              </a:lnSpc>
              <a:spcAft>
                <a:spcPts val="1000"/>
              </a:spcAft>
            </a:pPr>
            <a:r>
              <a:rPr lang="ar-SA" dirty="0">
                <a:ea typeface="Calibri"/>
              </a:rPr>
              <a:t>• وضع استراتيجيات لاختبار الهدف.            • الانتظام في التخطيط</a:t>
            </a:r>
            <a:endParaRPr lang="en-US" sz="1200" dirty="0">
              <a:ea typeface="Calibri"/>
              <a:cs typeface="Arial"/>
            </a:endParaRPr>
          </a:p>
          <a:p>
            <a:pPr algn="ctr">
              <a:lnSpc>
                <a:spcPct val="115000"/>
              </a:lnSpc>
              <a:spcAft>
                <a:spcPts val="1000"/>
              </a:spcAft>
            </a:pPr>
            <a:r>
              <a:rPr lang="ar-SA" dirty="0">
                <a:ea typeface="Calibri"/>
              </a:rPr>
              <a:t>• عدم الإكثار من التخطيط دون التطبيق.</a:t>
            </a:r>
            <a:endParaRPr lang="en-US" sz="1200" dirty="0">
              <a:ea typeface="Calibri"/>
              <a:cs typeface="Arial"/>
            </a:endParaRPr>
          </a:p>
        </p:txBody>
      </p:sp>
    </p:spTree>
    <p:extLst>
      <p:ext uri="{BB962C8B-B14F-4D97-AF65-F5344CB8AC3E}">
        <p14:creationId xmlns:p14="http://schemas.microsoft.com/office/powerpoint/2010/main" val="1751203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0200" y="762000"/>
            <a:ext cx="6096000" cy="4785926"/>
          </a:xfrm>
          <a:prstGeom prst="rect">
            <a:avLst/>
          </a:prstGeom>
        </p:spPr>
        <p:txBody>
          <a:bodyPr wrap="square">
            <a:spAutoFit/>
          </a:bodyPr>
          <a:lstStyle/>
          <a:p>
            <a:pPr algn="r" rtl="1">
              <a:lnSpc>
                <a:spcPct val="115000"/>
              </a:lnSpc>
              <a:spcAft>
                <a:spcPts val="1000"/>
              </a:spcAft>
            </a:pPr>
            <a:r>
              <a:rPr lang="en-US" sz="2400" i="1" u="sng" dirty="0">
                <a:solidFill>
                  <a:srgbClr val="FF0000"/>
                </a:solidFill>
                <a:latin typeface="Arial"/>
                <a:ea typeface="Calibri"/>
                <a:cs typeface="Arial"/>
              </a:rPr>
              <a:t> </a:t>
            </a:r>
            <a:r>
              <a:rPr lang="ar-SA" sz="4000" i="1" u="sng" dirty="0">
                <a:solidFill>
                  <a:srgbClr val="FF0000"/>
                </a:solidFill>
                <a:latin typeface="Arial"/>
                <a:ea typeface="Calibri"/>
              </a:rPr>
              <a:t>أنواع خطط التدريس  </a:t>
            </a:r>
            <a:endParaRPr lang="en-US" sz="4000" dirty="0">
              <a:ea typeface="Calibri"/>
              <a:cs typeface="Arial"/>
            </a:endParaRPr>
          </a:p>
          <a:p>
            <a:pPr algn="r">
              <a:lnSpc>
                <a:spcPct val="115000"/>
              </a:lnSpc>
              <a:spcAft>
                <a:spcPts val="1000"/>
              </a:spcAft>
            </a:pPr>
            <a:r>
              <a:rPr lang="ar-SA" sz="2400" dirty="0">
                <a:solidFill>
                  <a:srgbClr val="FF0000"/>
                </a:solidFill>
                <a:ea typeface="Calibri"/>
              </a:rPr>
              <a:t> </a:t>
            </a:r>
            <a:r>
              <a:rPr lang="ar-SA" sz="2400" dirty="0">
                <a:solidFill>
                  <a:srgbClr val="1F497D"/>
                </a:solidFill>
                <a:ea typeface="Calibri"/>
              </a:rPr>
              <a:t>بعيد المدى: </a:t>
            </a:r>
            <a:r>
              <a:rPr lang="ar-SA" sz="2400" dirty="0">
                <a:ea typeface="Calibri"/>
              </a:rPr>
              <a:t>(الخطة الفصلية أو السنوية )  هو ذلك النوع من التخطيط الذي يقتصر على فصل دراسي واحد .</a:t>
            </a:r>
            <a:endParaRPr lang="en-US" sz="2400" dirty="0">
              <a:ea typeface="Calibri"/>
              <a:cs typeface="Arial"/>
            </a:endParaRPr>
          </a:p>
          <a:p>
            <a:pPr algn="r">
              <a:lnSpc>
                <a:spcPct val="115000"/>
              </a:lnSpc>
              <a:spcAft>
                <a:spcPts val="1000"/>
              </a:spcAft>
            </a:pPr>
            <a:r>
              <a:rPr lang="ar-SA" sz="2400" dirty="0">
                <a:solidFill>
                  <a:srgbClr val="1F497D"/>
                </a:solidFill>
                <a:ea typeface="Calibri"/>
              </a:rPr>
              <a:t> قصير المدى: </a:t>
            </a:r>
            <a:r>
              <a:rPr lang="ar-SA" sz="2400" dirty="0">
                <a:ea typeface="Calibri"/>
              </a:rPr>
              <a:t>( الخطة اليومية أو الأسبوعية ) هو ذلك النوع من التخطيط الذي يتم لدرس واحد أو مجموعة صغيرة من الدروس .</a:t>
            </a:r>
            <a:endParaRPr lang="en-US" sz="2400" dirty="0">
              <a:ea typeface="Calibri"/>
              <a:cs typeface="Arial"/>
            </a:endParaRPr>
          </a:p>
          <a:p>
            <a:pPr algn="r"/>
            <a:r>
              <a:rPr lang="ar-SA" sz="2400" dirty="0">
                <a:ea typeface="Calibri"/>
              </a:rPr>
              <a:t>       ويفضل القيام بتخطيط عام لكل أسبوع في الأسبوع السابق له مباشرة والتخطيط للتدريس بكل النوعين مهم وضروري ولا غنى عنه ولابد أن يشتمل على مجموعة من العناصر الرئيسية </a:t>
            </a:r>
            <a:r>
              <a:rPr lang="ar-SA" sz="1200" dirty="0">
                <a:ea typeface="Calibri"/>
              </a:rPr>
              <a:t>. </a:t>
            </a:r>
            <a:endParaRPr lang="en-US" dirty="0"/>
          </a:p>
        </p:txBody>
      </p:sp>
    </p:spTree>
    <p:extLst>
      <p:ext uri="{BB962C8B-B14F-4D97-AF65-F5344CB8AC3E}">
        <p14:creationId xmlns:p14="http://schemas.microsoft.com/office/powerpoint/2010/main" val="4289921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762000"/>
            <a:ext cx="5714999" cy="5348131"/>
          </a:xfrm>
          <a:prstGeom prst="rect">
            <a:avLst/>
          </a:prstGeom>
        </p:spPr>
        <p:txBody>
          <a:bodyPr wrap="square">
            <a:spAutoFit/>
          </a:bodyPr>
          <a:lstStyle/>
          <a:p>
            <a:pPr algn="r" rtl="1">
              <a:lnSpc>
                <a:spcPct val="115000"/>
              </a:lnSpc>
              <a:spcAft>
                <a:spcPts val="1000"/>
              </a:spcAft>
            </a:pPr>
            <a:r>
              <a:rPr lang="ar-SA" sz="2800" i="1" u="sng" dirty="0">
                <a:solidFill>
                  <a:srgbClr val="FF0000"/>
                </a:solidFill>
                <a:ea typeface="Calibri"/>
              </a:rPr>
              <a:t> </a:t>
            </a:r>
            <a:r>
              <a:rPr lang="ar-SA" sz="4400" i="1" u="sng" dirty="0">
                <a:solidFill>
                  <a:srgbClr val="FF0000"/>
                </a:solidFill>
                <a:ea typeface="Calibri"/>
              </a:rPr>
              <a:t>فوائد التخطيط للتدريس:</a:t>
            </a:r>
            <a:endParaRPr lang="en-US" sz="4400" dirty="0">
              <a:ea typeface="Calibri"/>
              <a:cs typeface="Arial"/>
            </a:endParaRPr>
          </a:p>
          <a:p>
            <a:pPr algn="r">
              <a:lnSpc>
                <a:spcPct val="115000"/>
              </a:lnSpc>
              <a:spcAft>
                <a:spcPts val="1000"/>
              </a:spcAft>
            </a:pPr>
            <a:r>
              <a:rPr lang="ar-SA" sz="2800" dirty="0">
                <a:solidFill>
                  <a:srgbClr val="FF0000"/>
                </a:solidFill>
                <a:ea typeface="Calibri"/>
              </a:rPr>
              <a:t> </a:t>
            </a:r>
            <a:r>
              <a:rPr lang="ar-SA" sz="2800" dirty="0">
                <a:ea typeface="Calibri"/>
              </a:rPr>
              <a:t>(1) حسن التنفيذ والبعد عن العشوائية و التشتُت في العمل .</a:t>
            </a:r>
            <a:endParaRPr lang="en-US" sz="2800" dirty="0">
              <a:ea typeface="Calibri"/>
              <a:cs typeface="Arial"/>
            </a:endParaRPr>
          </a:p>
          <a:p>
            <a:pPr algn="r">
              <a:lnSpc>
                <a:spcPct val="115000"/>
              </a:lnSpc>
              <a:spcAft>
                <a:spcPts val="1000"/>
              </a:spcAft>
            </a:pPr>
            <a:r>
              <a:rPr lang="ar-SA" sz="2800" dirty="0">
                <a:ea typeface="Calibri"/>
              </a:rPr>
              <a:t> (2) رسم أفضل الإجراءات المناسبة لتنفيذ الدرس وتقويمه . </a:t>
            </a:r>
            <a:endParaRPr lang="en-US" sz="2800" dirty="0">
              <a:ea typeface="Calibri"/>
              <a:cs typeface="Arial"/>
            </a:endParaRPr>
          </a:p>
          <a:p>
            <a:pPr algn="r">
              <a:lnSpc>
                <a:spcPct val="115000"/>
              </a:lnSpc>
              <a:spcAft>
                <a:spcPts val="1000"/>
              </a:spcAft>
            </a:pPr>
            <a:r>
              <a:rPr lang="ar-SA" sz="2800" dirty="0">
                <a:ea typeface="Calibri"/>
              </a:rPr>
              <a:t>(3) يجنب المعلم الكثير من المواقف الطارئة والمحرجة .</a:t>
            </a:r>
            <a:endParaRPr lang="en-US" sz="2800" dirty="0">
              <a:ea typeface="Calibri"/>
              <a:cs typeface="Arial"/>
            </a:endParaRPr>
          </a:p>
          <a:p>
            <a:pPr algn="r">
              <a:lnSpc>
                <a:spcPct val="115000"/>
              </a:lnSpc>
              <a:spcAft>
                <a:spcPts val="1000"/>
              </a:spcAft>
            </a:pPr>
            <a:r>
              <a:rPr lang="ar-SA" sz="2800" dirty="0">
                <a:ea typeface="Calibri"/>
              </a:rPr>
              <a:t>(4) يساعد المعلم على اكتشاف عيوب المنهج المدرسي .</a:t>
            </a:r>
            <a:endParaRPr lang="en-US" sz="2800" dirty="0"/>
          </a:p>
        </p:txBody>
      </p:sp>
    </p:spTree>
    <p:extLst>
      <p:ext uri="{BB962C8B-B14F-4D97-AF65-F5344CB8AC3E}">
        <p14:creationId xmlns:p14="http://schemas.microsoft.com/office/powerpoint/2010/main" val="3054743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458461"/>
            <a:ext cx="6248400" cy="3963136"/>
          </a:xfrm>
          <a:prstGeom prst="rect">
            <a:avLst/>
          </a:prstGeom>
        </p:spPr>
        <p:txBody>
          <a:bodyPr wrap="square">
            <a:spAutoFit/>
          </a:bodyPr>
          <a:lstStyle/>
          <a:p>
            <a:pPr algn="r" rtl="1">
              <a:lnSpc>
                <a:spcPct val="115000"/>
              </a:lnSpc>
              <a:spcAft>
                <a:spcPts val="1000"/>
              </a:spcAft>
            </a:pPr>
            <a:r>
              <a:rPr lang="ar-SA" sz="2400" i="1" u="sng" dirty="0">
                <a:solidFill>
                  <a:srgbClr val="FF0000"/>
                </a:solidFill>
                <a:ea typeface="Calibri"/>
              </a:rPr>
              <a:t>مكونات خطة التدريس :</a:t>
            </a:r>
            <a:endParaRPr lang="en-US" sz="1200" dirty="0">
              <a:ea typeface="Calibri"/>
              <a:cs typeface="Arial"/>
            </a:endParaRPr>
          </a:p>
          <a:p>
            <a:pPr algn="r" rtl="1">
              <a:lnSpc>
                <a:spcPct val="115000"/>
              </a:lnSpc>
              <a:spcAft>
                <a:spcPts val="1000"/>
              </a:spcAft>
            </a:pPr>
            <a:r>
              <a:rPr lang="ar-SA" sz="2400" dirty="0">
                <a:solidFill>
                  <a:srgbClr val="4F81BD"/>
                </a:solidFill>
                <a:ea typeface="Calibri"/>
              </a:rPr>
              <a:t>أولاً :- المكونات الروتينية وتشتمل على </a:t>
            </a:r>
            <a:r>
              <a:rPr lang="ar-SA" sz="1200" dirty="0">
                <a:ea typeface="Calibri"/>
              </a:rPr>
              <a:t>:</a:t>
            </a:r>
            <a:endParaRPr lang="en-US" sz="1200" dirty="0">
              <a:ea typeface="Calibri"/>
              <a:cs typeface="Arial"/>
            </a:endParaRPr>
          </a:p>
          <a:p>
            <a:pPr algn="r" rtl="1">
              <a:lnSpc>
                <a:spcPct val="115000"/>
              </a:lnSpc>
              <a:spcAft>
                <a:spcPts val="1000"/>
              </a:spcAft>
            </a:pPr>
            <a:r>
              <a:rPr lang="ar-SA" dirty="0">
                <a:ea typeface="Calibri"/>
              </a:rPr>
              <a:t>(1) عنوان الموضوع أو الدرس الذي سيتم تدريسه في المحاضرة القادمة. </a:t>
            </a:r>
            <a:endParaRPr lang="en-US" sz="1200" dirty="0">
              <a:ea typeface="Calibri"/>
              <a:cs typeface="Arial"/>
            </a:endParaRPr>
          </a:p>
          <a:p>
            <a:pPr algn="r" rtl="1">
              <a:lnSpc>
                <a:spcPct val="115000"/>
              </a:lnSpc>
              <a:spcAft>
                <a:spcPts val="1000"/>
              </a:spcAft>
            </a:pPr>
            <a:r>
              <a:rPr lang="ar-SA" dirty="0">
                <a:ea typeface="Calibri"/>
              </a:rPr>
              <a:t>(2) يوم وتاريخ بدء ونهاية التنفيذ . </a:t>
            </a:r>
            <a:endParaRPr lang="en-US" sz="1200" dirty="0">
              <a:ea typeface="Calibri"/>
              <a:cs typeface="Arial"/>
            </a:endParaRPr>
          </a:p>
          <a:p>
            <a:pPr algn="r" rtl="1">
              <a:lnSpc>
                <a:spcPct val="115000"/>
              </a:lnSpc>
              <a:spcAft>
                <a:spcPts val="1000"/>
              </a:spcAft>
            </a:pPr>
            <a:r>
              <a:rPr lang="ar-SA" dirty="0">
                <a:ea typeface="Calibri"/>
              </a:rPr>
              <a:t>(3)المواعيد التي يتم فيها التنفيذ من وقت اليوم الدراسي . </a:t>
            </a:r>
            <a:endParaRPr lang="en-US" sz="1200" dirty="0">
              <a:ea typeface="Calibri"/>
              <a:cs typeface="Arial"/>
            </a:endParaRPr>
          </a:p>
          <a:p>
            <a:pPr algn="r" rtl="1">
              <a:lnSpc>
                <a:spcPct val="115000"/>
              </a:lnSpc>
              <a:spcAft>
                <a:spcPts val="1000"/>
              </a:spcAft>
            </a:pPr>
            <a:r>
              <a:rPr lang="ar-SA" dirty="0">
                <a:ea typeface="Calibri"/>
              </a:rPr>
              <a:t>(4)الصف الذي يتم فيها التنفيذ . </a:t>
            </a:r>
            <a:endParaRPr lang="en-US" sz="1200" dirty="0">
              <a:ea typeface="Calibri"/>
              <a:cs typeface="Arial"/>
            </a:endParaRPr>
          </a:p>
          <a:p>
            <a:pPr algn="r" rtl="1">
              <a:lnSpc>
                <a:spcPct val="115000"/>
              </a:lnSpc>
              <a:spcAft>
                <a:spcPts val="1000"/>
              </a:spcAft>
            </a:pPr>
            <a:r>
              <a:rPr lang="ar-SA" dirty="0">
                <a:ea typeface="Calibri"/>
              </a:rPr>
              <a:t>(5) تحديد الزمن الكلي لتنفيذ الخطة وذلك بعدد من الحصص ويتم توزيع هذا الزمن على المكونات المختلفة للخطة. </a:t>
            </a:r>
            <a:endParaRPr lang="ar-EG" dirty="0" smtClean="0">
              <a:ea typeface="Calibri"/>
            </a:endParaRPr>
          </a:p>
          <a:p>
            <a:pPr algn="r" rtl="1">
              <a:lnSpc>
                <a:spcPct val="115000"/>
              </a:lnSpc>
              <a:spcAft>
                <a:spcPts val="1000"/>
              </a:spcAft>
            </a:pPr>
            <a:endParaRPr lang="en-US" sz="1200" dirty="0">
              <a:ea typeface="Calibri"/>
              <a:cs typeface="Arial"/>
            </a:endParaRPr>
          </a:p>
        </p:txBody>
      </p:sp>
    </p:spTree>
    <p:extLst>
      <p:ext uri="{BB962C8B-B14F-4D97-AF65-F5344CB8AC3E}">
        <p14:creationId xmlns:p14="http://schemas.microsoft.com/office/powerpoint/2010/main" val="55106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352278"/>
            <a:ext cx="6705600" cy="4175502"/>
          </a:xfrm>
          <a:prstGeom prst="rect">
            <a:avLst/>
          </a:prstGeom>
        </p:spPr>
        <p:txBody>
          <a:bodyPr wrap="square">
            <a:spAutoFit/>
          </a:bodyPr>
          <a:lstStyle/>
          <a:p>
            <a:pPr algn="just" rtl="1">
              <a:lnSpc>
                <a:spcPct val="115000"/>
              </a:lnSpc>
              <a:spcAft>
                <a:spcPts val="1000"/>
              </a:spcAft>
            </a:pPr>
            <a:r>
              <a:rPr lang="ar-SA" sz="2400" dirty="0">
                <a:solidFill>
                  <a:srgbClr val="4F81BD"/>
                </a:solidFill>
                <a:ea typeface="Calibri"/>
              </a:rPr>
              <a:t>ثانياً :- المكونات الفنية وتشتمل على :</a:t>
            </a:r>
            <a:r>
              <a:rPr lang="ar-SA" dirty="0">
                <a:solidFill>
                  <a:srgbClr val="4F81BD"/>
                </a:solidFill>
                <a:ea typeface="Calibri"/>
              </a:rPr>
              <a:t> </a:t>
            </a:r>
            <a:endParaRPr lang="en-US" sz="1200" dirty="0">
              <a:ea typeface="Calibri"/>
              <a:cs typeface="Arial"/>
            </a:endParaRPr>
          </a:p>
          <a:p>
            <a:pPr algn="just" rtl="1">
              <a:lnSpc>
                <a:spcPct val="115000"/>
              </a:lnSpc>
              <a:spcAft>
                <a:spcPts val="1000"/>
              </a:spcAft>
            </a:pPr>
            <a:r>
              <a:rPr lang="ar-SA" dirty="0">
                <a:ea typeface="Calibri"/>
              </a:rPr>
              <a:t>(1) أهداف التعلم : وهي عبارات يحتوى كل منها على فعل سلوكي إجرائي يصف أداء الطالب المتوقع . </a:t>
            </a:r>
            <a:endParaRPr lang="en-US" sz="1200" dirty="0">
              <a:ea typeface="Calibri"/>
              <a:cs typeface="Arial"/>
            </a:endParaRPr>
          </a:p>
          <a:p>
            <a:pPr algn="just" rtl="1">
              <a:lnSpc>
                <a:spcPct val="115000"/>
              </a:lnSpc>
              <a:spcAft>
                <a:spcPts val="1000"/>
              </a:spcAft>
            </a:pPr>
            <a:r>
              <a:rPr lang="ar-SA" dirty="0">
                <a:ea typeface="Calibri"/>
              </a:rPr>
              <a:t>(2) إجراءات التدريس : وهي كل ما من شأنه العمل على تحقيق أهداف تعلم ،وكذلك إستراتيجية التدريس المناسبة للطلاب . </a:t>
            </a:r>
            <a:endParaRPr lang="en-US" sz="1200" dirty="0">
              <a:ea typeface="Calibri"/>
              <a:cs typeface="Arial"/>
            </a:endParaRPr>
          </a:p>
          <a:p>
            <a:pPr algn="just" rtl="1">
              <a:lnSpc>
                <a:spcPct val="115000"/>
              </a:lnSpc>
              <a:spcAft>
                <a:spcPts val="1000"/>
              </a:spcAft>
            </a:pPr>
            <a:r>
              <a:rPr lang="ar-SA" dirty="0">
                <a:ea typeface="Calibri"/>
              </a:rPr>
              <a:t>(3) المواد والأجهزة التعليمية المحققة لأهداف الخطة . </a:t>
            </a:r>
            <a:endParaRPr lang="en-US" sz="1200" dirty="0">
              <a:ea typeface="Calibri"/>
              <a:cs typeface="Arial"/>
            </a:endParaRPr>
          </a:p>
          <a:p>
            <a:pPr algn="just" rtl="1">
              <a:lnSpc>
                <a:spcPct val="115000"/>
              </a:lnSpc>
              <a:spcAft>
                <a:spcPts val="1000"/>
              </a:spcAft>
            </a:pPr>
            <a:r>
              <a:rPr lang="ar-SA" dirty="0">
                <a:ea typeface="Calibri"/>
              </a:rPr>
              <a:t>(4) تقويم التعليم : أسئلة أو غيرها تحقق أهداف الخطة . </a:t>
            </a:r>
            <a:endParaRPr lang="en-US" sz="1200" dirty="0">
              <a:ea typeface="Calibri"/>
              <a:cs typeface="Arial"/>
            </a:endParaRPr>
          </a:p>
          <a:p>
            <a:pPr algn="just" rtl="1">
              <a:lnSpc>
                <a:spcPct val="115000"/>
              </a:lnSpc>
              <a:spcAft>
                <a:spcPts val="1000"/>
              </a:spcAft>
              <a:tabLst>
                <a:tab pos="3371850" algn="l"/>
              </a:tabLst>
            </a:pPr>
            <a:r>
              <a:rPr lang="ar-SA" dirty="0">
                <a:ea typeface="Calibri"/>
              </a:rPr>
              <a:t>(5) الواجبات المنزلية . 	</a:t>
            </a:r>
            <a:endParaRPr lang="en-US" sz="1200" dirty="0">
              <a:ea typeface="Calibri"/>
              <a:cs typeface="Arial"/>
            </a:endParaRPr>
          </a:p>
          <a:p>
            <a:pPr algn="just" rtl="1">
              <a:lnSpc>
                <a:spcPct val="115000"/>
              </a:lnSpc>
              <a:spcAft>
                <a:spcPts val="1000"/>
              </a:spcAft>
            </a:pPr>
            <a:r>
              <a:rPr lang="ar-SA" dirty="0">
                <a:ea typeface="Calibri"/>
              </a:rPr>
              <a:t>(6) زمن التدريس </a:t>
            </a:r>
            <a:r>
              <a:rPr lang="en-US" sz="1200" dirty="0" smtClean="0">
                <a:ea typeface="Calibri"/>
                <a:cs typeface="Arial"/>
              </a:rPr>
              <a:t>.</a:t>
            </a:r>
            <a:endParaRPr lang="ar-EG" sz="1200" dirty="0" smtClean="0">
              <a:ea typeface="Calibri"/>
              <a:cs typeface="Arial"/>
            </a:endParaRPr>
          </a:p>
          <a:p>
            <a:pPr algn="just" rtl="1">
              <a:lnSpc>
                <a:spcPct val="115000"/>
              </a:lnSpc>
              <a:spcAft>
                <a:spcPts val="1000"/>
              </a:spcAft>
            </a:pPr>
            <a:endParaRPr lang="en-US" sz="1200" dirty="0">
              <a:ea typeface="Calibri"/>
              <a:cs typeface="Arial"/>
            </a:endParaRPr>
          </a:p>
        </p:txBody>
      </p:sp>
    </p:spTree>
    <p:extLst>
      <p:ext uri="{BB962C8B-B14F-4D97-AF65-F5344CB8AC3E}">
        <p14:creationId xmlns:p14="http://schemas.microsoft.com/office/powerpoint/2010/main" val="859947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074766"/>
            <a:ext cx="6781800" cy="3475823"/>
          </a:xfrm>
          <a:prstGeom prst="rect">
            <a:avLst/>
          </a:prstGeom>
        </p:spPr>
        <p:txBody>
          <a:bodyPr wrap="square">
            <a:spAutoFit/>
          </a:bodyPr>
          <a:lstStyle/>
          <a:p>
            <a:pPr algn="just" rtl="1">
              <a:lnSpc>
                <a:spcPct val="115000"/>
              </a:lnSpc>
              <a:spcAft>
                <a:spcPts val="1000"/>
              </a:spcAft>
            </a:pPr>
            <a:r>
              <a:rPr lang="en-US" sz="1200" dirty="0">
                <a:ea typeface="Calibri"/>
                <a:cs typeface="Arial"/>
              </a:rPr>
              <a:t> </a:t>
            </a:r>
          </a:p>
          <a:p>
            <a:pPr algn="r">
              <a:lnSpc>
                <a:spcPct val="115000"/>
              </a:lnSpc>
              <a:spcAft>
                <a:spcPts val="1000"/>
              </a:spcAft>
            </a:pPr>
            <a:r>
              <a:rPr lang="ar-SA" sz="2400" i="1" u="sng" dirty="0">
                <a:solidFill>
                  <a:srgbClr val="FF0000"/>
                </a:solidFill>
                <a:ea typeface="Calibri"/>
              </a:rPr>
              <a:t>المهارات اللازمة لعملية التخطيط للتدريس :</a:t>
            </a:r>
            <a:r>
              <a:rPr lang="ar-SA" dirty="0">
                <a:ea typeface="Calibri"/>
              </a:rPr>
              <a:t> </a:t>
            </a:r>
            <a:endParaRPr lang="en-US" sz="1200" dirty="0">
              <a:ea typeface="Calibri"/>
              <a:cs typeface="Arial"/>
            </a:endParaRPr>
          </a:p>
          <a:p>
            <a:pPr algn="r">
              <a:lnSpc>
                <a:spcPct val="115000"/>
              </a:lnSpc>
              <a:spcAft>
                <a:spcPts val="1000"/>
              </a:spcAft>
            </a:pPr>
            <a:r>
              <a:rPr lang="ar-SA" dirty="0">
                <a:ea typeface="Calibri"/>
              </a:rPr>
              <a:t>      تتطلب عملية تخطيط التدريس إتقان المعلم المهارات الآتية :</a:t>
            </a:r>
            <a:endParaRPr lang="en-US" sz="1200" dirty="0">
              <a:ea typeface="Calibri"/>
              <a:cs typeface="Arial"/>
            </a:endParaRPr>
          </a:p>
          <a:p>
            <a:pPr algn="r">
              <a:lnSpc>
                <a:spcPct val="115000"/>
              </a:lnSpc>
              <a:spcAft>
                <a:spcPts val="1000"/>
              </a:spcAft>
            </a:pPr>
            <a:r>
              <a:rPr lang="ar-SA" dirty="0">
                <a:ea typeface="Calibri"/>
              </a:rPr>
              <a:t> أولاً :- تحديد خبرات الطلاب السابقة ومستوى نموهم العقلي و درجة استيعابهم.</a:t>
            </a:r>
            <a:endParaRPr lang="en-US" sz="1200" dirty="0">
              <a:ea typeface="Calibri"/>
              <a:cs typeface="Arial"/>
            </a:endParaRPr>
          </a:p>
          <a:p>
            <a:pPr algn="r" rtl="1">
              <a:lnSpc>
                <a:spcPct val="115000"/>
              </a:lnSpc>
              <a:spcAft>
                <a:spcPts val="1000"/>
              </a:spcAft>
            </a:pPr>
            <a:r>
              <a:rPr lang="ar-SA" dirty="0">
                <a:ea typeface="Calibri"/>
              </a:rPr>
              <a:t> ثانياً : تحديد المواد التعليمية والوسائل المتاحة للتدريس وذلك بمعرفة المواد والأجهزة   التعليمية المتوافرة في المدرسة و تعيين الوسيلة المستخدمة في الموضوع.    </a:t>
            </a:r>
            <a:endParaRPr lang="en-US" sz="1200" dirty="0">
              <a:ea typeface="Calibri"/>
              <a:cs typeface="Arial"/>
            </a:endParaRPr>
          </a:p>
          <a:p>
            <a:pPr algn="r"/>
            <a:r>
              <a:rPr lang="ar-SA" dirty="0">
                <a:ea typeface="Calibri"/>
              </a:rPr>
              <a:t>ثالثاً : تحليل مادة التدريس لتحديد محتوى التعلم ، والمقصود بالمحتوى : هو المادة المعرفية أو المهارية أو الوجدانية المتضمنة بالدرس والمراد بتحليل المحتوى: حصر المهارات الأساسية وكتابتها منفصلة دون سواها . </a:t>
            </a:r>
            <a:endParaRPr lang="en-US" dirty="0"/>
          </a:p>
        </p:txBody>
      </p:sp>
    </p:spTree>
    <p:extLst>
      <p:ext uri="{BB962C8B-B14F-4D97-AF65-F5344CB8AC3E}">
        <p14:creationId xmlns:p14="http://schemas.microsoft.com/office/powerpoint/2010/main" val="3754927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6242" y="1371600"/>
            <a:ext cx="5943600" cy="4427879"/>
          </a:xfrm>
          <a:prstGeom prst="rect">
            <a:avLst/>
          </a:prstGeom>
        </p:spPr>
        <p:txBody>
          <a:bodyPr wrap="square">
            <a:spAutoFit/>
          </a:bodyPr>
          <a:lstStyle/>
          <a:p>
            <a:pPr algn="r">
              <a:lnSpc>
                <a:spcPct val="115000"/>
              </a:lnSpc>
              <a:spcAft>
                <a:spcPts val="1000"/>
              </a:spcAft>
            </a:pPr>
            <a:r>
              <a:rPr lang="ar-EG" dirty="0" smtClean="0">
                <a:solidFill>
                  <a:srgbClr val="FF0000"/>
                </a:solidFill>
                <a:ea typeface="Calibri"/>
              </a:rPr>
              <a:t>ملحوظة </a:t>
            </a:r>
            <a:r>
              <a:rPr lang="ar-EG" dirty="0" smtClean="0">
                <a:solidFill>
                  <a:srgbClr val="00B050"/>
                </a:solidFill>
                <a:ea typeface="Calibri"/>
              </a:rPr>
              <a:t>:</a:t>
            </a:r>
          </a:p>
          <a:p>
            <a:pPr algn="r">
              <a:lnSpc>
                <a:spcPct val="115000"/>
              </a:lnSpc>
              <a:spcAft>
                <a:spcPts val="1000"/>
              </a:spcAft>
            </a:pPr>
            <a:r>
              <a:rPr lang="ar-SA" dirty="0" smtClean="0">
                <a:solidFill>
                  <a:srgbClr val="00B050"/>
                </a:solidFill>
                <a:ea typeface="Calibri"/>
              </a:rPr>
              <a:t>ما </a:t>
            </a:r>
            <a:r>
              <a:rPr lang="ar-SA" dirty="0">
                <a:solidFill>
                  <a:srgbClr val="00B050"/>
                </a:solidFill>
                <a:ea typeface="Calibri"/>
              </a:rPr>
              <a:t>تتضمنه المادة من مهارات : مهارات أساسية ينبغي للطالب تعلمها ومهارات غير أساسية وتنقسم إلى قسمين : - مهارات سبق للطالب معرفتها كتبت بهدف التمهيد أو الربط لما هو موجود حالياً. - ومهارات لم يسبق للطالب معرفتها كتبت بهدف الشرح والتوضيح للتمهيد للمراحل القادمة. </a:t>
            </a:r>
            <a:endParaRPr lang="en-US" sz="1200" dirty="0">
              <a:ea typeface="Calibri"/>
              <a:cs typeface="Arial"/>
            </a:endParaRPr>
          </a:p>
          <a:p>
            <a:pPr algn="r">
              <a:lnSpc>
                <a:spcPct val="115000"/>
              </a:lnSpc>
              <a:spcAft>
                <a:spcPts val="1000"/>
              </a:spcAft>
            </a:pPr>
            <a:r>
              <a:rPr lang="ar-SA" dirty="0">
                <a:ea typeface="Calibri"/>
              </a:rPr>
              <a:t>رابعاً :  صياغة أهداف التعلم حيث تختلف أهداف التعلم باختلاف نوعية الطلاب ومستواهم العقلي و المواد والوسائل المتاحة للتدريس . </a:t>
            </a:r>
            <a:endParaRPr lang="en-US" sz="1200" dirty="0">
              <a:ea typeface="Calibri"/>
              <a:cs typeface="Arial"/>
            </a:endParaRPr>
          </a:p>
          <a:p>
            <a:pPr algn="r">
              <a:lnSpc>
                <a:spcPct val="115000"/>
              </a:lnSpc>
              <a:spcAft>
                <a:spcPts val="1000"/>
              </a:spcAft>
            </a:pPr>
            <a:r>
              <a:rPr lang="ar-SA" dirty="0">
                <a:ea typeface="Calibri"/>
              </a:rPr>
              <a:t>خامساً :  تصميم استراتيجية لتحقيق أهداف التعلّم وهي كتابة ما ستفعله والأسئلة التي ستوجهها للطلاب والمادة أو الوسيلة التي ستستخدمها ودورها وما سيقوم به الطلاب خلال تفاعلهم مع إجراءات الدرس المعطى. </a:t>
            </a:r>
            <a:endParaRPr lang="en-US" sz="1200" dirty="0">
              <a:ea typeface="Calibri"/>
              <a:cs typeface="Arial"/>
            </a:endParaRPr>
          </a:p>
          <a:p>
            <a:pPr algn="r" rtl="1">
              <a:lnSpc>
                <a:spcPct val="115000"/>
              </a:lnSpc>
              <a:spcAft>
                <a:spcPts val="1000"/>
              </a:spcAft>
            </a:pPr>
            <a:r>
              <a:rPr lang="ar-SA" dirty="0">
                <a:ea typeface="Calibri"/>
              </a:rPr>
              <a:t>سادساً :  اختيار وتصميم أساليب تقويم نتائج التعلم وتكمن هذه المهارة بدقتها ووضوح ارتباطها بالأهداف وتعددها بتعدد الأهداف. </a:t>
            </a:r>
            <a:endParaRPr lang="en-US" sz="1200" dirty="0">
              <a:ea typeface="Calibri"/>
              <a:cs typeface="Arial"/>
            </a:endParaRPr>
          </a:p>
        </p:txBody>
      </p:sp>
    </p:spTree>
    <p:extLst>
      <p:ext uri="{BB962C8B-B14F-4D97-AF65-F5344CB8AC3E}">
        <p14:creationId xmlns:p14="http://schemas.microsoft.com/office/powerpoint/2010/main" val="2262970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697483"/>
            <a:ext cx="6096000" cy="4770537"/>
          </a:xfrm>
          <a:prstGeom prst="rect">
            <a:avLst/>
          </a:prstGeom>
        </p:spPr>
        <p:txBody>
          <a:bodyPr wrap="square">
            <a:spAutoFit/>
          </a:bodyPr>
          <a:lstStyle/>
          <a:p>
            <a:pPr algn="ctr" rtl="1" fontAlgn="base"/>
            <a:r>
              <a:rPr lang="ar-SA" sz="3200" b="1" dirty="0" smtClean="0">
                <a:effectLst/>
                <a:latin typeface="Times New Roman"/>
                <a:ea typeface="Times New Roman"/>
                <a:cs typeface="Tahoma"/>
              </a:rPr>
              <a:t>عناصر خطة الدرس</a:t>
            </a:r>
            <a:r>
              <a:rPr lang="en-US" sz="3200" b="1" dirty="0" smtClean="0">
                <a:effectLst/>
                <a:latin typeface="Tahoma"/>
                <a:ea typeface="Times New Roman"/>
              </a:rPr>
              <a:t>:</a:t>
            </a:r>
            <a:endParaRPr lang="en-US" dirty="0" smtClean="0">
              <a:effectLst/>
              <a:latin typeface="Times New Roman"/>
              <a:ea typeface="Times New Roman"/>
            </a:endParaRPr>
          </a:p>
          <a:p>
            <a:pPr algn="ctr" rtl="1" fontAlgn="base"/>
            <a:r>
              <a:rPr lang="en-US" sz="3200" b="1" dirty="0" smtClean="0">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FF0000"/>
                </a:solidFill>
                <a:effectLst/>
                <a:latin typeface="Times New Roman"/>
                <a:ea typeface="Times New Roman"/>
                <a:cs typeface="Tahoma"/>
              </a:rPr>
              <a:t>أولا -  الإطار العام للدرس</a:t>
            </a:r>
            <a:r>
              <a:rPr lang="en-US" b="1" dirty="0" smtClean="0">
                <a:solidFill>
                  <a:srgbClr val="FF0000"/>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يقصد بهذا الإطار الأبعاد الزمانية والمكانية ومستوى الصف والمادة والحصة وموضوع الدرس</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ثانيا - نواتج التعلم المستهدفة ( الأهداف السلوكية) :</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en-US" b="1" dirty="0" smtClean="0">
                <a:solidFill>
                  <a:srgbClr val="00B050"/>
                </a:solidFill>
                <a:effectLst/>
                <a:latin typeface="Tahoma"/>
                <a:ea typeface="Times New Roman"/>
              </a:rPr>
              <a:t>-</a:t>
            </a:r>
            <a:r>
              <a:rPr lang="ar-SA" b="1" dirty="0" smtClean="0">
                <a:solidFill>
                  <a:srgbClr val="00B050"/>
                </a:solidFill>
                <a:effectLst/>
                <a:latin typeface="Times New Roman"/>
                <a:ea typeface="Times New Roman"/>
                <a:cs typeface="Tahoma"/>
              </a:rPr>
              <a:t>أهميتها</a:t>
            </a:r>
            <a:r>
              <a:rPr lang="en-US" b="1" dirty="0" smtClean="0">
                <a:solidFill>
                  <a:srgbClr val="00B050"/>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b="1" dirty="0" smtClean="0">
                <a:solidFill>
                  <a:srgbClr val="00B050"/>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 أ ) تساعد المعلم في تحديد الخبرات والأنشطة التعليمية</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(ب) تنظيم التتابع الذي تدرس به</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(ج) اختبار استراتيجيات التعليم</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(د) وضع المعايير المناسبة لقياس فاعلية التدريس</a:t>
            </a:r>
            <a:r>
              <a:rPr lang="en-US" b="1" dirty="0" smtClean="0">
                <a:solidFill>
                  <a:srgbClr val="333333"/>
                </a:solidFill>
                <a:effectLst/>
                <a:latin typeface="Tahoma"/>
                <a:ea typeface="Times New Roman"/>
              </a:rPr>
              <a:t>.</a:t>
            </a:r>
            <a:endParaRPr lang="en-US" dirty="0" smtClean="0">
              <a:effectLst/>
              <a:latin typeface="Times New Roman"/>
              <a:ea typeface="Times New Roman"/>
            </a:endParaRPr>
          </a:p>
          <a:p>
            <a:pPr algn="r" rtl="1" fontAlgn="base">
              <a:lnSpc>
                <a:spcPts val="1800"/>
              </a:lnSpc>
            </a:pPr>
            <a:r>
              <a:rPr lang="en-US" b="1" dirty="0" smtClean="0">
                <a:solidFill>
                  <a:srgbClr val="333333"/>
                </a:solidFill>
                <a:effectLst/>
                <a:latin typeface="Tahoma"/>
                <a:ea typeface="Times New Roman"/>
              </a:rPr>
              <a:t> </a:t>
            </a:r>
            <a:endParaRPr lang="en-US" dirty="0" smtClean="0">
              <a:effectLst/>
              <a:latin typeface="Times New Roman"/>
              <a:ea typeface="Times New Roman"/>
            </a:endParaRPr>
          </a:p>
          <a:p>
            <a:pPr algn="r" rtl="1" fontAlgn="base">
              <a:lnSpc>
                <a:spcPts val="1800"/>
              </a:lnSpc>
            </a:pPr>
            <a:r>
              <a:rPr lang="ar-SA" b="1" dirty="0" smtClean="0">
                <a:solidFill>
                  <a:srgbClr val="333333"/>
                </a:solidFill>
                <a:effectLst/>
                <a:latin typeface="Times New Roman"/>
                <a:ea typeface="Times New Roman"/>
                <a:cs typeface="Tahoma"/>
              </a:rPr>
              <a:t> -  </a:t>
            </a:r>
            <a:r>
              <a:rPr lang="ar-SA" b="1" dirty="0" smtClean="0">
                <a:solidFill>
                  <a:srgbClr val="0070C0"/>
                </a:solidFill>
                <a:effectLst/>
                <a:latin typeface="Times New Roman"/>
                <a:ea typeface="Times New Roman"/>
                <a:cs typeface="Tahoma"/>
              </a:rPr>
              <a:t>الهدف هو السلوك أو النتاج النهائي القابل للملاحظة، والذي يتوقع من المتعلم بلوغه في نهاية فترة التعليم</a:t>
            </a:r>
            <a:r>
              <a:rPr lang="en-US" b="1" dirty="0" smtClean="0">
                <a:solidFill>
                  <a:srgbClr val="0070C0"/>
                </a:solidFill>
                <a:effectLst/>
                <a:latin typeface="Tahoma"/>
                <a:ea typeface="Times New Roman"/>
              </a:rPr>
              <a:t>.</a:t>
            </a:r>
            <a:endParaRPr lang="ar-EG" b="1" dirty="0" smtClean="0">
              <a:solidFill>
                <a:srgbClr val="0070C0"/>
              </a:solidFill>
              <a:effectLst/>
              <a:latin typeface="Tahoma"/>
              <a:ea typeface="Times New Roman"/>
            </a:endParaRPr>
          </a:p>
          <a:p>
            <a:pPr algn="r" rtl="1" fontAlgn="base">
              <a:lnSpc>
                <a:spcPts val="1800"/>
              </a:lnSpc>
            </a:pPr>
            <a:endParaRPr lang="en-US" dirty="0">
              <a:effectLst/>
              <a:latin typeface="Times New Roman"/>
              <a:ea typeface="Times New Roman"/>
            </a:endParaRPr>
          </a:p>
        </p:txBody>
      </p:sp>
    </p:spTree>
    <p:extLst>
      <p:ext uri="{BB962C8B-B14F-4D97-AF65-F5344CB8AC3E}">
        <p14:creationId xmlns:p14="http://schemas.microsoft.com/office/powerpoint/2010/main" val="217056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712</Words>
  <Application>Microsoft Office PowerPoint</Application>
  <PresentationFormat>On-screen Show (4:3)</PresentationFormat>
  <Paragraphs>184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Sayed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Fahmy</dc:creator>
  <cp:lastModifiedBy>Dr.Sayed</cp:lastModifiedBy>
  <cp:revision>10</cp:revision>
  <dcterms:created xsi:type="dcterms:W3CDTF">2017-09-25T06:18:53Z</dcterms:created>
  <dcterms:modified xsi:type="dcterms:W3CDTF">2020-03-19T12:25:06Z</dcterms:modified>
</cp:coreProperties>
</file>